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6" r:id="rId3"/>
    <p:sldId id="392" r:id="rId4"/>
    <p:sldId id="341" r:id="rId5"/>
    <p:sldId id="363" r:id="rId6"/>
    <p:sldId id="383" r:id="rId7"/>
    <p:sldId id="337" r:id="rId8"/>
    <p:sldId id="373" r:id="rId9"/>
    <p:sldId id="372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4" r:id="rId19"/>
    <p:sldId id="375" r:id="rId20"/>
    <p:sldId id="376" r:id="rId21"/>
    <p:sldId id="377" r:id="rId22"/>
    <p:sldId id="3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7B99-A352-47C8-9E51-95353E6D5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643270"/>
            <a:ext cx="8144134" cy="2463509"/>
          </a:xfrm>
        </p:spPr>
        <p:txBody>
          <a:bodyPr/>
          <a:lstStyle/>
          <a:p>
            <a:r>
              <a:rPr lang="en-US" dirty="0"/>
              <a:t>SISTEM INFORMASI MANAJEMAN PTM BERBASIS WEB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EF41F-2474-4F15-B353-E4B20BB48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			</a:t>
            </a:r>
          </a:p>
          <a:p>
            <a:pPr algn="ctr"/>
            <a:r>
              <a:rPr lang="en-US" dirty="0"/>
              <a:t>		</a:t>
            </a:r>
            <a:r>
              <a:rPr lang="en-US" dirty="0" err="1"/>
              <a:t>Subbag</a:t>
            </a:r>
            <a:r>
              <a:rPr lang="en-US" dirty="0"/>
              <a:t> Program, </a:t>
            </a:r>
            <a:r>
              <a:rPr lang="en-US" dirty="0" err="1"/>
              <a:t>Informasi</a:t>
            </a:r>
            <a:r>
              <a:rPr lang="en-US" dirty="0"/>
              <a:t> dan </a:t>
            </a:r>
            <a:r>
              <a:rPr lang="en-US" dirty="0" err="1"/>
              <a:t>Kehumasan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95FB16-E20D-45F8-B8FC-4D89B936670E}"/>
              </a:ext>
            </a:extLst>
          </p:cNvPr>
          <p:cNvSpPr/>
          <p:nvPr/>
        </p:nvSpPr>
        <p:spPr>
          <a:xfrm>
            <a:off x="2209800" y="1828800"/>
            <a:ext cx="7772400" cy="2730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400"/>
              </a:spcAft>
              <a:buFont typeface="+mj-lt"/>
              <a:buAutoNum type="romanUcPeriod"/>
              <a:defRPr/>
            </a:pPr>
            <a:r>
              <a:rPr lang="en-US" sz="2000" b="1" kern="0" dirty="0" err="1">
                <a:latin typeface="Verdana" panose="020B0604030504040204" pitchFamily="34" charset="0"/>
              </a:rPr>
              <a:t>Perpisapan</a:t>
            </a:r>
            <a:r>
              <a:rPr lang="en-US" sz="2000" b="1" kern="0" dirty="0">
                <a:latin typeface="Verdana" panose="020B0604030504040204" pitchFamily="34" charset="0"/>
              </a:rPr>
              <a:t> </a:t>
            </a:r>
            <a:r>
              <a:rPr lang="en-US" sz="2000" b="1" kern="0" dirty="0" err="1">
                <a:latin typeface="Verdana" panose="020B0604030504040204" pitchFamily="34" charset="0"/>
              </a:rPr>
              <a:t>Aplikasi</a:t>
            </a:r>
            <a:endParaRPr lang="en-US" sz="2000" b="1" kern="0" dirty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defRPr/>
            </a:pP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Aplikasi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ini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berbasis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Web base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dan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Open source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defRPr/>
            </a:pP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</a:rPr>
              <a:t>Menggunakan Browser untuk menjalankan aplikasi ini misalkan dengan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Google Chrome  </a:t>
            </a:r>
            <a:r>
              <a:rPr lang="it-IT" dirty="0">
                <a:latin typeface="Verdana" panose="020B0604030504040204" pitchFamily="34" charset="0"/>
                <a:ea typeface="Calibri" panose="020F0502020204030204" pitchFamily="34" charset="0"/>
              </a:rPr>
              <a:t>atau Mozilla yang di install di server maupun di Client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800"/>
              </a:spcAft>
              <a:buFont typeface="Wingdings" panose="05000000000000000000" pitchFamily="2" charset="2"/>
              <a:buChar char=""/>
              <a:defRPr/>
            </a:pP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Installasi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Microsoft Excel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untuk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membaca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Reporting yang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bisa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di Export File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laporan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ke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Excel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dalam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aplikasi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Calibri" panose="020F0502020204030204" pitchFamily="34" charset="0"/>
              </a:rPr>
              <a:t>ini</a:t>
            </a:r>
            <a:r>
              <a:rPr lang="id-ID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an membuka link sebagai berikut : http://siptm.p2ptm.id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4C3D91-D2E4-4ADD-B928-DE65E6D1BDE9}"/>
              </a:ext>
            </a:extLst>
          </p:cNvPr>
          <p:cNvSpPr/>
          <p:nvPr/>
        </p:nvSpPr>
        <p:spPr>
          <a:xfrm>
            <a:off x="2057400" y="1447801"/>
            <a:ext cx="8153400" cy="349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>
              <a:lnSpc>
                <a:spcPct val="115000"/>
              </a:lnSpc>
              <a:defRPr/>
            </a:pPr>
            <a:r>
              <a:rPr lang="en-US" sz="2800" dirty="0" err="1">
                <a:latin typeface="Verdana" panose="020B0604030504040204" pitchFamily="34" charset="0"/>
                <a:ea typeface="Calibri" panose="020F0502020204030204" pitchFamily="34" charset="0"/>
              </a:rPr>
              <a:t>Tahapan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Login </a:t>
            </a:r>
            <a:r>
              <a:rPr lang="en-US" sz="2800" dirty="0" err="1">
                <a:latin typeface="Verdana" panose="020B0604030504040204" pitchFamily="34" charset="0"/>
                <a:ea typeface="Calibri" panose="020F0502020204030204" pitchFamily="34" charset="0"/>
              </a:rPr>
              <a:t>Aplikasi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PENYAKIT TIDAK MENULAR (PTM)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Calibri" panose="020F0502020204030204" pitchFamily="34" charset="0"/>
              </a:rPr>
              <a:t>yaitu</a:t>
            </a:r>
            <a:r>
              <a:rPr lang="en-US" sz="2800" dirty="0">
                <a:latin typeface="Verdana" panose="020B0604030504040204" pitchFamily="34" charset="0"/>
                <a:ea typeface="Calibri" panose="020F0502020204030204" pitchFamily="34" charset="0"/>
              </a:rPr>
              <a:t> :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defRPr/>
            </a:pP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Masukan </a:t>
            </a:r>
            <a:r>
              <a:rPr lang="id-ID" sz="2800" b="1" u="sng" dirty="0">
                <a:latin typeface="Verdana" panose="020B0604030504040204" pitchFamily="34" charset="0"/>
                <a:ea typeface="Calibri" panose="020F0502020204030204" pitchFamily="34" charset="0"/>
              </a:rPr>
              <a:t>Username</a:t>
            </a: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, username yang sudah terdaftar oleh sistem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defRPr/>
            </a:pP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Masukan </a:t>
            </a:r>
            <a:r>
              <a:rPr lang="id-ID" sz="2800" b="1" u="sng" dirty="0">
                <a:latin typeface="Verdana" panose="020B0604030504040204" pitchFamily="34" charset="0"/>
                <a:ea typeface="Calibri" panose="020F0502020204030204" pitchFamily="34" charset="0"/>
              </a:rPr>
              <a:t>Password</a:t>
            </a: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 yang sudah terdaftar dalam sistem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Klik </a:t>
            </a:r>
            <a:r>
              <a:rPr lang="id-ID" sz="2800" b="1" u="sng" dirty="0">
                <a:latin typeface="Verdana" panose="020B0604030504040204" pitchFamily="34" charset="0"/>
                <a:ea typeface="Calibri" panose="020F0502020204030204" pitchFamily="34" charset="0"/>
              </a:rPr>
              <a:t>Sign</a:t>
            </a: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id-ID" sz="2800" b="1" i="1" dirty="0">
                <a:latin typeface="Verdana" panose="020B0604030504040204" pitchFamily="34" charset="0"/>
                <a:ea typeface="Calibri" panose="020F0502020204030204" pitchFamily="34" charset="0"/>
              </a:rPr>
              <a:t>in</a:t>
            </a:r>
            <a:r>
              <a:rPr lang="id-ID" sz="2800" dirty="0">
                <a:latin typeface="Verdana" panose="020B0604030504040204" pitchFamily="34" charset="0"/>
                <a:ea typeface="Calibri" panose="020F0502020204030204" pitchFamily="34" charset="0"/>
              </a:rPr>
              <a:t> untuk masuk ke aplikasi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2">
            <a:extLst>
              <a:ext uri="{FF2B5EF4-FFF2-40B4-BE49-F238E27FC236}">
                <a16:creationId xmlns:a16="http://schemas.microsoft.com/office/drawing/2014/main" id="{E966986D-A43D-4CEE-A61F-3E26C1B4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2079625" y="774701"/>
            <a:ext cx="816768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26">
            <a:extLst>
              <a:ext uri="{FF2B5EF4-FFF2-40B4-BE49-F238E27FC236}">
                <a16:creationId xmlns:a16="http://schemas.microsoft.com/office/drawing/2014/main" id="{00B3D025-DEC1-4959-8F12-077684D7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274888"/>
            <a:ext cx="8167688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4" name="Group 8">
            <a:extLst>
              <a:ext uri="{FF2B5EF4-FFF2-40B4-BE49-F238E27FC236}">
                <a16:creationId xmlns:a16="http://schemas.microsoft.com/office/drawing/2014/main" id="{5FF397E5-73A7-472A-A126-4D490DA086A8}"/>
              </a:ext>
            </a:extLst>
          </p:cNvPr>
          <p:cNvGrpSpPr>
            <a:grpSpLocks/>
          </p:cNvGrpSpPr>
          <p:nvPr/>
        </p:nvGrpSpPr>
        <p:grpSpPr bwMode="auto">
          <a:xfrm>
            <a:off x="4249739" y="90488"/>
            <a:ext cx="5997575" cy="584200"/>
            <a:chOff x="2438400" y="68994"/>
            <a:chExt cx="5997993" cy="584775"/>
          </a:xfrm>
        </p:grpSpPr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4172BECC-63B1-42D2-81E5-13CAD597B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400" y="68994"/>
              <a:ext cx="5997993" cy="58477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id-ID" sz="1600" dirty="0">
                  <a:ea typeface="Calibri" panose="020F0502020204030204" pitchFamily="34" charset="0"/>
                </a:rPr>
                <a:t>Halaman yang menampilkan seluruh aktivitas dalam aplikasi </a:t>
              </a:r>
              <a:r>
                <a:rPr lang="en-US" sz="1600" dirty="0" err="1">
                  <a:ea typeface="Calibri" panose="020F0502020204030204" pitchFamily="34" charset="0"/>
                </a:rPr>
                <a:t>dan</a:t>
              </a:r>
              <a:r>
                <a:rPr lang="en-US" sz="1600" dirty="0">
                  <a:ea typeface="Calibri" panose="020F0502020204030204" pitchFamily="34" charset="0"/>
                </a:rPr>
                <a:t> </a:t>
              </a:r>
              <a:r>
                <a:rPr lang="en-US" sz="1600" dirty="0" err="1">
                  <a:ea typeface="Calibri" panose="020F0502020204030204" pitchFamily="34" charset="0"/>
                </a:rPr>
                <a:t>bisa</a:t>
              </a:r>
              <a:r>
                <a:rPr lang="en-US" sz="1600" dirty="0">
                  <a:ea typeface="Calibri" panose="020F0502020204030204" pitchFamily="34" charset="0"/>
                </a:rPr>
                <a:t> di download </a:t>
              </a:r>
              <a:r>
                <a:rPr lang="en-US" sz="1600" dirty="0" err="1">
                  <a:ea typeface="Calibri" panose="020F0502020204030204" pitchFamily="34" charset="0"/>
                </a:rPr>
                <a:t>dengan</a:t>
              </a:r>
              <a:r>
                <a:rPr lang="en-US" sz="1600" dirty="0">
                  <a:ea typeface="Calibri" panose="020F0502020204030204" pitchFamily="34" charset="0"/>
                </a:rPr>
                <a:t> </a:t>
              </a:r>
              <a:r>
                <a:rPr lang="en-US" sz="1600" dirty="0" err="1">
                  <a:ea typeface="Calibri" panose="020F0502020204030204" pitchFamily="34" charset="0"/>
                </a:rPr>
                <a:t>klik</a:t>
              </a:r>
              <a:r>
                <a:rPr lang="en-US" sz="1600" dirty="0">
                  <a:ea typeface="Calibri" panose="020F0502020204030204" pitchFamily="34" charset="0"/>
                </a:rPr>
                <a:t> icon </a:t>
              </a:r>
              <a:endParaRPr lang="en-US" sz="2400" dirty="0"/>
            </a:p>
          </p:txBody>
        </p:sp>
        <p:pic>
          <p:nvPicPr>
            <p:cNvPr id="40970" name="Picture 130">
              <a:extLst>
                <a:ext uri="{FF2B5EF4-FFF2-40B4-BE49-F238E27FC236}">
                  <a16:creationId xmlns:a16="http://schemas.microsoft.com/office/drawing/2014/main" id="{DA961BCF-1438-4C87-8599-69BE1B5ED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59062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B9B9CDA8-4E10-421A-A2B1-438537C3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6056"/>
            <a:ext cx="2448637" cy="58988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347553" bIns="50784" anchor="ctr">
            <a:spAutoFit/>
          </a:bodyPr>
          <a:lstStyle/>
          <a:p>
            <a:pPr marL="0" lvl="1">
              <a:defRPr/>
            </a:pPr>
            <a:r>
              <a:rPr lang="id-ID" sz="3200" b="1" dirty="0">
                <a:solidFill>
                  <a:srgbClr val="1F3864"/>
                </a:solidFill>
              </a:rPr>
              <a:t>D</a:t>
            </a:r>
            <a:r>
              <a:rPr lang="id-ID" sz="3200" b="1" dirty="0" bmk="">
                <a:solidFill>
                  <a:srgbClr val="1F3864"/>
                </a:solidFill>
              </a:rPr>
              <a:t>ashboard</a:t>
            </a:r>
            <a:endParaRPr lang="en-US" sz="3200" b="1" dirty="0">
              <a:solidFill>
                <a:srgbClr val="1F3864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C988BB-374C-4A5A-900E-85F7BFB0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63159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BA7DC6E-D116-4618-9F94-C65F4293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6345"/>
            <a:ext cx="227948" cy="2616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6B1ED28-FEFA-467C-B311-7A37F7C17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987534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7">
            <a:extLst>
              <a:ext uri="{FF2B5EF4-FFF2-40B4-BE49-F238E27FC236}">
                <a16:creationId xmlns:a16="http://schemas.microsoft.com/office/drawing/2014/main" id="{633E00AA-4FA7-4682-AF34-C1F85258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533400"/>
            <a:ext cx="86137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128">
            <a:extLst>
              <a:ext uri="{FF2B5EF4-FFF2-40B4-BE49-F238E27FC236}">
                <a16:creationId xmlns:a16="http://schemas.microsoft.com/office/drawing/2014/main" id="{D4315478-E6E8-4E75-89CD-E0C70DF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6" y="4038600"/>
            <a:ext cx="8613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FCB220-4A26-4283-9651-93BCC908B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228600"/>
            <a:ext cx="8534400" cy="1390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457056" bIns="50784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en-US" sz="2400" b="1" dirty="0" err="1"/>
              <a:t>P</a:t>
            </a:r>
            <a:r>
              <a:rPr lang="en-US" sz="2400" b="1" dirty="0" err="1" bmk=""/>
              <a:t>engumpulan</a:t>
            </a:r>
            <a:r>
              <a:rPr lang="en-US" sz="2400" b="1" dirty="0" bmk=""/>
              <a:t> Data </a:t>
            </a:r>
          </a:p>
          <a:p>
            <a:pPr marL="0" lvl="1">
              <a:buFontTx/>
              <a:buAutoNum type="romanUcPeriod"/>
              <a:defRPr/>
            </a:pPr>
            <a:r>
              <a:rPr lang="en-US" sz="2000" b="1" dirty="0" bmk=""/>
              <a:t>Input Data Screening</a:t>
            </a:r>
            <a:endParaRPr lang="en-US" sz="2000" b="1" dirty="0"/>
          </a:p>
          <a:p>
            <a:pPr indent="0">
              <a:defRPr/>
            </a:pPr>
            <a:r>
              <a:rPr lang="en-US" sz="2000" dirty="0" err="1">
                <a:ea typeface="Calibri" panose="020F0502020204030204" pitchFamily="34" charset="0"/>
              </a:rPr>
              <a:t>Submodul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ini</a:t>
            </a:r>
            <a:r>
              <a:rPr lang="en-US" sz="2000" dirty="0">
                <a:ea typeface="Calibri" panose="020F0502020204030204" pitchFamily="34" charset="0"/>
              </a:rPr>
              <a:t> di </a:t>
            </a:r>
            <a:r>
              <a:rPr lang="en-US" sz="2000" dirty="0" err="1">
                <a:ea typeface="Calibri" panose="020F0502020204030204" pitchFamily="34" charset="0"/>
              </a:rPr>
              <a:t>buat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melakukan</a:t>
            </a:r>
            <a:r>
              <a:rPr lang="en-US" sz="2000" dirty="0">
                <a:ea typeface="Calibri" panose="020F0502020204030204" pitchFamily="34" charset="0"/>
              </a:rPr>
              <a:t> input data screening </a:t>
            </a:r>
            <a:r>
              <a:rPr lang="en-US" sz="2000" dirty="0" err="1">
                <a:ea typeface="Calibri" panose="020F0502020204030204" pitchFamily="34" charset="0"/>
              </a:rPr>
              <a:t>pasien</a:t>
            </a:r>
            <a:r>
              <a:rPr lang="en-US" sz="2000" dirty="0">
                <a:ea typeface="Calibri" panose="020F0502020204030204" pitchFamily="34" charset="0"/>
              </a:rPr>
              <a:t> di </a:t>
            </a:r>
            <a:r>
              <a:rPr lang="en-US" sz="2000" dirty="0" err="1">
                <a:ea typeface="Calibri" panose="020F0502020204030204" pitchFamily="34" charset="0"/>
              </a:rPr>
              <a:t>posbindu</a:t>
            </a:r>
            <a:r>
              <a:rPr lang="en-US" sz="2000" dirty="0">
                <a:ea typeface="Calibri" panose="020F0502020204030204" pitchFamily="34" charset="0"/>
              </a:rPr>
              <a:t>.</a:t>
            </a:r>
            <a:endParaRPr lang="en-US" sz="1200" dirty="0"/>
          </a:p>
        </p:txBody>
      </p:sp>
      <p:pic>
        <p:nvPicPr>
          <p:cNvPr id="43011" name="Picture 131" descr="32">
            <a:extLst>
              <a:ext uri="{FF2B5EF4-FFF2-40B4-BE49-F238E27FC236}">
                <a16:creationId xmlns:a16="http://schemas.microsoft.com/office/drawing/2014/main" id="{83DD8B34-0301-4643-92DD-ADEE809E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19250"/>
            <a:ext cx="83153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CE50F12-B4BD-4B88-9EE8-02613CCD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6" y="5257801"/>
            <a:ext cx="6562725" cy="1477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– </a:t>
            </a: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menginput</a:t>
            </a:r>
            <a:r>
              <a:rPr lang="en-US" sz="2000" dirty="0">
                <a:ea typeface="Calibri" panose="020F0502020204030204" pitchFamily="34" charset="0"/>
              </a:rPr>
              <a:t> data screening, </a:t>
            </a:r>
            <a:r>
              <a:rPr lang="en-US" sz="2000" dirty="0" err="1">
                <a:ea typeface="Calibri" panose="020F0502020204030204" pitchFamily="34" charset="0"/>
              </a:rPr>
              <a:t>antara</a:t>
            </a:r>
            <a:r>
              <a:rPr lang="en-US" sz="2000" dirty="0">
                <a:ea typeface="Calibri" panose="020F0502020204030204" pitchFamily="34" charset="0"/>
              </a:rPr>
              <a:t> lain : 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Modul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Pengumpulan</a:t>
            </a:r>
            <a:r>
              <a:rPr lang="en-US" sz="1600" dirty="0">
                <a:ea typeface="Calibri" panose="020F0502020204030204" pitchFamily="34" charset="0"/>
              </a:rPr>
              <a:t> Data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Submodul</a:t>
            </a:r>
            <a:r>
              <a:rPr lang="en-US" sz="1600" dirty="0">
                <a:ea typeface="Calibri" panose="020F0502020204030204" pitchFamily="34" charset="0"/>
              </a:rPr>
              <a:t> input data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ea typeface="Calibri" panose="020F0502020204030204" pitchFamily="34" charset="0"/>
              </a:rPr>
              <a:t>screeningKlik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Tambah</a:t>
            </a:r>
            <a:r>
              <a:rPr lang="en-US" sz="1600" dirty="0">
                <a:ea typeface="Calibri" panose="020F0502020204030204" pitchFamily="34" charset="0"/>
              </a:rPr>
              <a:t>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2DAEB30-5E42-400F-B8C6-DA1A7AB5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8699500" cy="927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457056" bIns="50784" anchor="ctr">
            <a:spAutoFit/>
          </a:bodyPr>
          <a:lstStyle/>
          <a:p>
            <a:pPr>
              <a:defRPr/>
            </a:pPr>
            <a:r>
              <a:rPr lang="en-US" b="1" dirty="0" err="1"/>
              <a:t>S</a:t>
            </a:r>
            <a:r>
              <a:rPr lang="en-US" b="1" dirty="0" err="1" bmk=""/>
              <a:t>inkronisasi</a:t>
            </a:r>
            <a:r>
              <a:rPr lang="en-US" b="1" dirty="0" bmk=""/>
              <a:t> Data Offline</a:t>
            </a:r>
            <a:endParaRPr lang="en-US" b="1" dirty="0"/>
          </a:p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Submodul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ini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dibuat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mengupload</a:t>
            </a:r>
            <a:r>
              <a:rPr lang="en-US" dirty="0">
                <a:ea typeface="Calibri" panose="020F0502020204030204" pitchFamily="34" charset="0"/>
              </a:rPr>
              <a:t> data </a:t>
            </a:r>
            <a:r>
              <a:rPr lang="en-US" dirty="0" err="1">
                <a:ea typeface="Calibri" panose="020F0502020204030204" pitchFamily="34" charset="0"/>
              </a:rPr>
              <a:t>scrrening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secara</a:t>
            </a:r>
            <a:r>
              <a:rPr lang="en-US" dirty="0">
                <a:ea typeface="Calibri" panose="020F0502020204030204" pitchFamily="34" charset="0"/>
              </a:rPr>
              <a:t> offline </a:t>
            </a:r>
            <a:r>
              <a:rPr lang="en-US" dirty="0" err="1">
                <a:ea typeface="Calibri" panose="020F0502020204030204" pitchFamily="34" charset="0"/>
              </a:rPr>
              <a:t>dengan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cara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menginput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melalui</a:t>
            </a:r>
            <a:r>
              <a:rPr lang="en-US" dirty="0">
                <a:ea typeface="Calibri" panose="020F0502020204030204" pitchFamily="34" charset="0"/>
              </a:rPr>
              <a:t> template excel.</a:t>
            </a:r>
            <a:endParaRPr lang="en-US" sz="1100" dirty="0"/>
          </a:p>
        </p:txBody>
      </p:sp>
      <p:pic>
        <p:nvPicPr>
          <p:cNvPr id="44035" name="Picture 133" descr="34">
            <a:extLst>
              <a:ext uri="{FF2B5EF4-FFF2-40B4-BE49-F238E27FC236}">
                <a16:creationId xmlns:a16="http://schemas.microsoft.com/office/drawing/2014/main" id="{5D7BB17E-7ADE-4E04-8560-6A9A25664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25550"/>
            <a:ext cx="80010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F2621EC-3000-470F-B3BB-417CFFDBF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1" y="4924425"/>
            <a:ext cx="6411913" cy="1785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– </a:t>
            </a: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menginput</a:t>
            </a:r>
            <a:r>
              <a:rPr lang="en-US" dirty="0">
                <a:ea typeface="Calibri" panose="020F0502020204030204" pitchFamily="34" charset="0"/>
              </a:rPr>
              <a:t> data screening offline, </a:t>
            </a:r>
            <a:r>
              <a:rPr lang="en-US" dirty="0" err="1">
                <a:ea typeface="Calibri" panose="020F0502020204030204" pitchFamily="34" charset="0"/>
              </a:rPr>
              <a:t>antara</a:t>
            </a:r>
            <a:r>
              <a:rPr lang="en-US" dirty="0">
                <a:ea typeface="Calibri" panose="020F0502020204030204" pitchFamily="34" charset="0"/>
              </a:rPr>
              <a:t> lain : 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Klik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Modul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Pengumpulan</a:t>
            </a:r>
            <a:r>
              <a:rPr lang="en-US" sz="1400" dirty="0">
                <a:ea typeface="Calibri" panose="020F0502020204030204" pitchFamily="34" charset="0"/>
              </a:rPr>
              <a:t> Data 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Klik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Submodul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sinkronisasi</a:t>
            </a:r>
            <a:r>
              <a:rPr lang="en-US" sz="1400" dirty="0">
                <a:ea typeface="Calibri" panose="020F0502020204030204" pitchFamily="34" charset="0"/>
              </a:rPr>
              <a:t> data offline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Klik</a:t>
            </a:r>
            <a:r>
              <a:rPr lang="en-US" sz="1400" dirty="0">
                <a:ea typeface="Calibri" panose="020F0502020204030204" pitchFamily="34" charset="0"/>
              </a:rPr>
              <a:t> link “</a:t>
            </a:r>
            <a:r>
              <a:rPr lang="en-US" sz="1400" dirty="0" err="1">
                <a:ea typeface="Calibri" panose="020F0502020204030204" pitchFamily="34" charset="0"/>
              </a:rPr>
              <a:t>disni</a:t>
            </a:r>
            <a:r>
              <a:rPr lang="en-US" sz="1400" dirty="0">
                <a:ea typeface="Calibri" panose="020F0502020204030204" pitchFamily="34" charset="0"/>
              </a:rPr>
              <a:t>” </a:t>
            </a:r>
            <a:r>
              <a:rPr lang="en-US" sz="1400" dirty="0" err="1">
                <a:ea typeface="Calibri" panose="020F0502020204030204" pitchFamily="34" charset="0"/>
              </a:rPr>
              <a:t>untuk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mendownload</a:t>
            </a:r>
            <a:r>
              <a:rPr lang="en-US" sz="1400" dirty="0">
                <a:ea typeface="Calibri" panose="020F0502020204030204" pitchFamily="34" charset="0"/>
              </a:rPr>
              <a:t> template excel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Pilih</a:t>
            </a:r>
            <a:r>
              <a:rPr lang="en-US" sz="1400" dirty="0">
                <a:ea typeface="Calibri" panose="020F0502020204030204" pitchFamily="34" charset="0"/>
              </a:rPr>
              <a:t> file template excel yang </a:t>
            </a:r>
            <a:r>
              <a:rPr lang="en-US" sz="1400" dirty="0" err="1">
                <a:ea typeface="Calibri" panose="020F0502020204030204" pitchFamily="34" charset="0"/>
              </a:rPr>
              <a:t>sudah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dilakukan</a:t>
            </a:r>
            <a:r>
              <a:rPr lang="en-US" sz="1400" dirty="0">
                <a:ea typeface="Calibri" panose="020F0502020204030204" pitchFamily="34" charset="0"/>
              </a:rPr>
              <a:t> screening offline </a:t>
            </a:r>
            <a:endParaRPr lang="en-US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Klik</a:t>
            </a:r>
            <a:r>
              <a:rPr lang="en-US" dirty="0">
                <a:ea typeface="Calibri" panose="020F0502020204030204" pitchFamily="34" charset="0"/>
              </a:rPr>
              <a:t> submit</a:t>
            </a:r>
            <a:r>
              <a:rPr lang="en-US" sz="1100" dirty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28539B2-D247-4600-83C0-ACB18E5F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17407"/>
            <a:ext cx="9391208" cy="866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457056" bIns="50784" anchor="ctr">
            <a:spAutoFit/>
          </a:bodyPr>
          <a:lstStyle/>
          <a:p>
            <a:pPr>
              <a:defRPr/>
            </a:pPr>
            <a:r>
              <a:rPr lang="en-US" b="1" dirty="0" err="1"/>
              <a:t>P</a:t>
            </a:r>
            <a:r>
              <a:rPr lang="en-US" b="1" dirty="0" err="1" bmk=""/>
              <a:t>engolahan</a:t>
            </a:r>
            <a:r>
              <a:rPr lang="en-US" b="1" dirty="0" bmk=""/>
              <a:t> Data</a:t>
            </a:r>
          </a:p>
          <a:p>
            <a:pPr>
              <a:defRPr/>
            </a:pPr>
            <a:r>
              <a:rPr lang="en-US" sz="1600" b="1" dirty="0" bmk=""/>
              <a:t>Data Screening</a:t>
            </a:r>
            <a:endParaRPr lang="en-US" sz="1600" b="1" dirty="0"/>
          </a:p>
          <a:p>
            <a:pPr>
              <a:defRPr/>
            </a:pPr>
            <a:r>
              <a:rPr lang="en-US" sz="1600" dirty="0" err="1">
                <a:ea typeface="Calibri" panose="020F0502020204030204" pitchFamily="34" charset="0"/>
              </a:rPr>
              <a:t>Submodul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ini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dibuat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untuk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melihat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laporan</a:t>
            </a:r>
            <a:r>
              <a:rPr lang="en-US" sz="1600" dirty="0">
                <a:ea typeface="Calibri" panose="020F0502020204030204" pitchFamily="34" charset="0"/>
              </a:rPr>
              <a:t> data screening </a:t>
            </a:r>
            <a:r>
              <a:rPr lang="en-US" sz="1600" dirty="0" err="1">
                <a:ea typeface="Calibri" panose="020F0502020204030204" pitchFamily="34" charset="0"/>
              </a:rPr>
              <a:t>pasien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dengan</a:t>
            </a:r>
            <a:r>
              <a:rPr lang="en-US" sz="1600" dirty="0">
                <a:ea typeface="Calibri" panose="020F0502020204030204" pitchFamily="34" charset="0"/>
              </a:rPr>
              <a:t> filter </a:t>
            </a:r>
            <a:r>
              <a:rPr lang="en-US" sz="1600" dirty="0" err="1">
                <a:ea typeface="Calibri" panose="020F0502020204030204" pitchFamily="34" charset="0"/>
              </a:rPr>
              <a:t>periode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tanggal</a:t>
            </a:r>
            <a:r>
              <a:rPr lang="en-US" sz="1600" dirty="0">
                <a:ea typeface="Calibri" panose="020F0502020204030204" pitchFamily="34" charset="0"/>
              </a:rPr>
              <a:t>.</a:t>
            </a:r>
            <a:endParaRPr lang="en-US" sz="1050" dirty="0"/>
          </a:p>
        </p:txBody>
      </p:sp>
      <p:pic>
        <p:nvPicPr>
          <p:cNvPr id="45059" name="Picture 136" descr="37">
            <a:extLst>
              <a:ext uri="{FF2B5EF4-FFF2-40B4-BE49-F238E27FC236}">
                <a16:creationId xmlns:a16="http://schemas.microsoft.com/office/drawing/2014/main" id="{83D833BB-AD10-482D-9F08-2731D1C6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90600"/>
            <a:ext cx="80057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D39128B-68B2-4ED1-AA31-EBED8928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4641850"/>
            <a:ext cx="5105400" cy="221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– </a:t>
            </a: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melihat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laporan</a:t>
            </a:r>
            <a:r>
              <a:rPr lang="en-US" dirty="0">
                <a:ea typeface="Calibri" panose="020F0502020204030204" pitchFamily="34" charset="0"/>
              </a:rPr>
              <a:t> data screening </a:t>
            </a:r>
            <a:r>
              <a:rPr lang="en-US" dirty="0" err="1">
                <a:ea typeface="Calibri" panose="020F0502020204030204" pitchFamily="34" charset="0"/>
              </a:rPr>
              <a:t>pasien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antara</a:t>
            </a:r>
            <a:r>
              <a:rPr lang="en-US" dirty="0">
                <a:ea typeface="Calibri" panose="020F0502020204030204" pitchFamily="34" charset="0"/>
              </a:rPr>
              <a:t> lain :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Klik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pengolahan</a:t>
            </a:r>
            <a:r>
              <a:rPr lang="en-US" sz="1400" dirty="0">
                <a:ea typeface="Calibri" panose="020F0502020204030204" pitchFamily="34" charset="0"/>
              </a:rPr>
              <a:t> data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Klik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submodul</a:t>
            </a:r>
            <a:r>
              <a:rPr lang="en-US" sz="1400" dirty="0">
                <a:ea typeface="Calibri" panose="020F0502020204030204" pitchFamily="34" charset="0"/>
              </a:rPr>
              <a:t> data screening </a:t>
            </a:r>
            <a:r>
              <a:rPr lang="en-US" sz="1400" dirty="0" err="1">
                <a:ea typeface="Calibri" panose="020F0502020204030204" pitchFamily="34" charset="0"/>
              </a:rPr>
              <a:t>pasien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Pilih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periode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tanggal</a:t>
            </a:r>
            <a:endParaRPr lang="en-US" sz="1100" dirty="0"/>
          </a:p>
          <a:p>
            <a:pPr>
              <a:buFontTx/>
              <a:buChar char="•"/>
              <a:defRPr/>
            </a:pPr>
            <a:r>
              <a:rPr lang="en-US" sz="1400" dirty="0" err="1">
                <a:ea typeface="Calibri" panose="020F0502020204030204" pitchFamily="34" charset="0"/>
              </a:rPr>
              <a:t>Pilih</a:t>
            </a:r>
            <a:r>
              <a:rPr lang="en-US" sz="1400" dirty="0">
                <a:ea typeface="Calibri" panose="020F0502020204030204" pitchFamily="34" charset="0"/>
              </a:rPr>
              <a:t> </a:t>
            </a:r>
            <a:r>
              <a:rPr lang="en-US" sz="1400" dirty="0" err="1">
                <a:ea typeface="Calibri" panose="020F0502020204030204" pitchFamily="34" charset="0"/>
              </a:rPr>
              <a:t>jenis</a:t>
            </a:r>
            <a:r>
              <a:rPr lang="en-US" sz="1400" dirty="0">
                <a:ea typeface="Calibri" panose="020F0502020204030204" pitchFamily="34" charset="0"/>
              </a:rPr>
              <a:t> output</a:t>
            </a:r>
            <a:endParaRPr lang="en-US" sz="1100" dirty="0"/>
          </a:p>
          <a:p>
            <a:pPr lvl="1">
              <a:buFontTx/>
              <a:buAutoNum type="arabicPeriod"/>
              <a:defRPr/>
            </a:pPr>
            <a:r>
              <a:rPr lang="en-US" sz="1400" dirty="0">
                <a:ea typeface="Calibri" panose="020F0502020204030204" pitchFamily="34" charset="0"/>
              </a:rPr>
              <a:t>Web view</a:t>
            </a:r>
            <a:endParaRPr lang="en-US" sz="1100" dirty="0"/>
          </a:p>
          <a:p>
            <a:pPr lvl="1">
              <a:buFontTx/>
              <a:buAutoNum type="arabicPeriod"/>
              <a:defRPr/>
            </a:pPr>
            <a:r>
              <a:rPr lang="en-US" sz="1400" dirty="0">
                <a:ea typeface="Calibri" panose="020F0502020204030204" pitchFamily="34" charset="0"/>
              </a:rPr>
              <a:t>excel</a:t>
            </a:r>
            <a:endParaRPr lang="en-US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Klik</a:t>
            </a:r>
            <a:r>
              <a:rPr lang="en-US" dirty="0">
                <a:ea typeface="Calibri" panose="020F0502020204030204" pitchFamily="34" charset="0"/>
              </a:rPr>
              <a:t> submit</a:t>
            </a:r>
            <a:r>
              <a:rPr lang="en-US" sz="1100" dirty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594D94F-5F28-4A1B-A917-B375E304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-138506"/>
            <a:ext cx="8996363" cy="1297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457056" bIns="50784" anchor="ctr">
            <a:spAutoFit/>
          </a:bodyPr>
          <a:lstStyle/>
          <a:p>
            <a:pPr>
              <a:defRPr/>
            </a:pPr>
            <a:r>
              <a:rPr lang="en-US" sz="2400" b="1" dirty="0"/>
              <a:t>D</a:t>
            </a:r>
            <a:r>
              <a:rPr lang="en-US" sz="2400" b="1" dirty="0" bmk=""/>
              <a:t>ata </a:t>
            </a:r>
            <a:r>
              <a:rPr lang="en-US" sz="2400" b="1" dirty="0" err="1" bmk=""/>
              <a:t>Faktor</a:t>
            </a:r>
            <a:r>
              <a:rPr lang="en-US" sz="2400" b="1" dirty="0" bmk=""/>
              <a:t> </a:t>
            </a:r>
            <a:r>
              <a:rPr lang="en-US" sz="2400" b="1" dirty="0" err="1" bmk=""/>
              <a:t>Risiko</a:t>
            </a:r>
            <a:endParaRPr lang="en-US" sz="2400" b="1" dirty="0"/>
          </a:p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Submodul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ini</a:t>
            </a:r>
            <a:r>
              <a:rPr lang="en-US" dirty="0">
                <a:ea typeface="Calibri" panose="020F0502020204030204" pitchFamily="34" charset="0"/>
              </a:rPr>
              <a:t> di </a:t>
            </a:r>
            <a:r>
              <a:rPr lang="en-US" dirty="0" err="1">
                <a:ea typeface="Calibri" panose="020F0502020204030204" pitchFamily="34" charset="0"/>
              </a:rPr>
              <a:t>buat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melihat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semua</a:t>
            </a:r>
            <a:r>
              <a:rPr lang="en-US" dirty="0">
                <a:ea typeface="Calibri" panose="020F0502020204030204" pitchFamily="34" charset="0"/>
              </a:rPr>
              <a:t> data </a:t>
            </a:r>
            <a:r>
              <a:rPr lang="en-US" dirty="0" err="1">
                <a:ea typeface="Calibri" panose="020F0502020204030204" pitchFamily="34" charset="0"/>
              </a:rPr>
              <a:t>faktor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risiko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seperti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merokok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kadar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gula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darah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tekanan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darah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tinggi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riwayat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kanker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serviks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indeks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masa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tubuh</a:t>
            </a:r>
            <a:r>
              <a:rPr lang="en-US" dirty="0"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46083" name="Picture 137" descr="38">
            <a:extLst>
              <a:ext uri="{FF2B5EF4-FFF2-40B4-BE49-F238E27FC236}">
                <a16:creationId xmlns:a16="http://schemas.microsoft.com/office/drawing/2014/main" id="{5C8F703F-D9A7-4153-97A0-068014FC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4603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D0722B6-4D75-4447-8BFC-16DC5BD1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1219200"/>
            <a:ext cx="4083050" cy="4586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Langkah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langkah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untuk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melihat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data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faktor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risiko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antara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lain :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Klik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pengolahan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data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Klik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submodul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data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faktor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risiko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Pilih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periode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tanggal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Pilih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jenis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Wilayah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Jenis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kelamin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Usia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Waktu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Pilih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faktor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risiko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Merokok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Kadar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gula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darah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Tekanan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darah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tinggi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Indeks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masa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tubuh</a:t>
            </a:r>
            <a:endParaRPr lang="en-US" sz="1100" dirty="0">
              <a:solidFill>
                <a:srgbClr val="FF0000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Pilih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</a:rPr>
              <a:t>jenis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 output 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View web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PDF</a:t>
            </a:r>
            <a:endParaRPr lang="en-US" sz="1100" dirty="0">
              <a:solidFill>
                <a:srgbClr val="FF0000"/>
              </a:solidFill>
            </a:endParaRPr>
          </a:p>
          <a:p>
            <a:pPr lvl="1">
              <a:buFontTx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</a:rPr>
              <a:t>Excel</a:t>
            </a:r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Klik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Submit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041E1A7-6D27-40BC-92BC-342C766C0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0"/>
            <a:ext cx="8932863" cy="9286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457056" bIns="50784" anchor="ctr">
            <a:spAutoFit/>
          </a:bodyPr>
          <a:lstStyle/>
          <a:p>
            <a:pPr>
              <a:defRPr/>
            </a:pPr>
            <a:r>
              <a:rPr lang="en-US" b="1" dirty="0"/>
              <a:t>F</a:t>
            </a:r>
            <a:r>
              <a:rPr lang="en-US" b="1" dirty="0" bmk=""/>
              <a:t>orm </a:t>
            </a:r>
            <a:r>
              <a:rPr lang="en-US" b="1" dirty="0" err="1" bmk=""/>
              <a:t>Deteksi</a:t>
            </a:r>
            <a:r>
              <a:rPr lang="en-US" b="1" dirty="0" bmk=""/>
              <a:t> </a:t>
            </a:r>
            <a:r>
              <a:rPr lang="en-US" b="1" dirty="0" err="1" bmk=""/>
              <a:t>Faktor</a:t>
            </a:r>
            <a:r>
              <a:rPr lang="en-US" b="1" dirty="0" bmk=""/>
              <a:t> </a:t>
            </a:r>
            <a:r>
              <a:rPr lang="en-US" b="1" dirty="0" err="1" bmk=""/>
              <a:t>Risiko</a:t>
            </a:r>
            <a:endParaRPr lang="en-US" b="1" dirty="0"/>
          </a:p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Submodul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ini</a:t>
            </a:r>
            <a:r>
              <a:rPr lang="en-US" dirty="0">
                <a:ea typeface="Calibri" panose="020F0502020204030204" pitchFamily="34" charset="0"/>
              </a:rPr>
              <a:t> di </a:t>
            </a:r>
            <a:r>
              <a:rPr lang="en-US" dirty="0" err="1">
                <a:ea typeface="Calibri" panose="020F0502020204030204" pitchFamily="34" charset="0"/>
              </a:rPr>
              <a:t>buat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melihat</a:t>
            </a:r>
            <a:r>
              <a:rPr lang="en-US" dirty="0">
                <a:ea typeface="Calibri" panose="020F0502020204030204" pitchFamily="34" charset="0"/>
              </a:rPr>
              <a:t> form </a:t>
            </a:r>
            <a:r>
              <a:rPr lang="en-US" dirty="0" err="1">
                <a:ea typeface="Calibri" panose="020F0502020204030204" pitchFamily="34" charset="0"/>
              </a:rPr>
              <a:t>deteksi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faktor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risiko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secara</a:t>
            </a:r>
            <a:r>
              <a:rPr lang="en-US" dirty="0">
                <a:ea typeface="Calibri" panose="020F0502020204030204" pitchFamily="34" charset="0"/>
              </a:rPr>
              <a:t> detail yang </a:t>
            </a:r>
            <a:r>
              <a:rPr lang="en-US" dirty="0" err="1">
                <a:ea typeface="Calibri" panose="020F0502020204030204" pitchFamily="34" charset="0"/>
              </a:rPr>
              <a:t>sudah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dilakukan</a:t>
            </a:r>
            <a:r>
              <a:rPr lang="en-US" dirty="0">
                <a:ea typeface="Calibri" panose="020F0502020204030204" pitchFamily="34" charset="0"/>
              </a:rPr>
              <a:t> di </a:t>
            </a:r>
            <a:r>
              <a:rPr lang="en-US" dirty="0" err="1">
                <a:ea typeface="Calibri" panose="020F0502020204030204" pitchFamily="34" charset="0"/>
              </a:rPr>
              <a:t>posbindu</a:t>
            </a:r>
            <a:endParaRPr lang="en-US" dirty="0">
              <a:ea typeface="Calibri" panose="020F0502020204030204" pitchFamily="34" charset="0"/>
            </a:endParaRPr>
          </a:p>
        </p:txBody>
      </p:sp>
      <p:pic>
        <p:nvPicPr>
          <p:cNvPr id="47107" name="Picture 138" descr="39">
            <a:extLst>
              <a:ext uri="{FF2B5EF4-FFF2-40B4-BE49-F238E27FC236}">
                <a16:creationId xmlns:a16="http://schemas.microsoft.com/office/drawing/2014/main" id="{4F509E91-0A13-4D01-AB84-F7E550EF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28689"/>
            <a:ext cx="89154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E2DBEDD-3924-4CCE-A571-68548A98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4549776"/>
            <a:ext cx="7010400" cy="2308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– </a:t>
            </a:r>
            <a:r>
              <a:rPr lang="en-US" dirty="0" err="1">
                <a:ea typeface="Calibri" panose="020F0502020204030204" pitchFamily="34" charset="0"/>
              </a:rPr>
              <a:t>langkah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melihat</a:t>
            </a:r>
            <a:r>
              <a:rPr lang="en-US" dirty="0">
                <a:ea typeface="Calibri" panose="020F0502020204030204" pitchFamily="34" charset="0"/>
              </a:rPr>
              <a:t> data </a:t>
            </a:r>
            <a:r>
              <a:rPr lang="en-US" dirty="0" err="1">
                <a:ea typeface="Calibri" panose="020F0502020204030204" pitchFamily="34" charset="0"/>
              </a:rPr>
              <a:t>faktor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risiko</a:t>
            </a:r>
            <a:r>
              <a:rPr lang="en-US" dirty="0">
                <a:ea typeface="Calibri" panose="020F0502020204030204" pitchFamily="34" charset="0"/>
              </a:rPr>
              <a:t>, </a:t>
            </a:r>
            <a:r>
              <a:rPr lang="en-US" dirty="0" err="1">
                <a:ea typeface="Calibri" panose="020F0502020204030204" pitchFamily="34" charset="0"/>
              </a:rPr>
              <a:t>antara</a:t>
            </a:r>
            <a:r>
              <a:rPr lang="en-US" dirty="0">
                <a:ea typeface="Calibri" panose="020F0502020204030204" pitchFamily="34" charset="0"/>
              </a:rPr>
              <a:t> lain :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 err="1">
                <a:ea typeface="Calibri" panose="020F0502020204030204" pitchFamily="34" charset="0"/>
              </a:rPr>
              <a:t>Klik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pengolahan</a:t>
            </a:r>
            <a:r>
              <a:rPr lang="en-US" dirty="0">
                <a:ea typeface="Calibri" panose="020F0502020204030204" pitchFamily="34" charset="0"/>
              </a:rPr>
              <a:t> data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 err="1">
                <a:ea typeface="Calibri" panose="020F0502020204030204" pitchFamily="34" charset="0"/>
              </a:rPr>
              <a:t>Klik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submodul</a:t>
            </a:r>
            <a:r>
              <a:rPr lang="en-US" dirty="0">
                <a:ea typeface="Calibri" panose="020F0502020204030204" pitchFamily="34" charset="0"/>
              </a:rPr>
              <a:t> form </a:t>
            </a:r>
            <a:r>
              <a:rPr lang="en-US" dirty="0" err="1">
                <a:ea typeface="Calibri" panose="020F0502020204030204" pitchFamily="34" charset="0"/>
              </a:rPr>
              <a:t>deteksi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faktor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risiko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 err="1">
                <a:ea typeface="Calibri" panose="020F0502020204030204" pitchFamily="34" charset="0"/>
              </a:rPr>
              <a:t>Pilih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periode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tanggal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 err="1">
                <a:ea typeface="Calibri" panose="020F0502020204030204" pitchFamily="34" charset="0"/>
              </a:rPr>
              <a:t>Pilih</a:t>
            </a:r>
            <a:r>
              <a:rPr lang="en-US" dirty="0">
                <a:ea typeface="Calibri" panose="020F0502020204030204" pitchFamily="34" charset="0"/>
              </a:rPr>
              <a:t> output</a:t>
            </a:r>
            <a:endParaRPr lang="en-US" dirty="0"/>
          </a:p>
          <a:p>
            <a:pPr lvl="1">
              <a:buFontTx/>
              <a:buAutoNum type="arabicPeriod"/>
              <a:defRPr/>
            </a:pPr>
            <a:r>
              <a:rPr lang="en-US" dirty="0">
                <a:ea typeface="Calibri" panose="020F0502020204030204" pitchFamily="34" charset="0"/>
              </a:rPr>
              <a:t>Web view</a:t>
            </a:r>
            <a:endParaRPr lang="en-US" dirty="0"/>
          </a:p>
          <a:p>
            <a:pPr lvl="1">
              <a:buFontTx/>
              <a:buAutoNum type="arabicPeriod"/>
              <a:defRPr/>
            </a:pPr>
            <a:r>
              <a:rPr lang="en-US" dirty="0">
                <a:ea typeface="Calibri" panose="020F0502020204030204" pitchFamily="34" charset="0"/>
              </a:rPr>
              <a:t>Excel</a:t>
            </a:r>
          </a:p>
          <a:p>
            <a:pPr marL="93663" lvl="1" indent="-93663">
              <a:buFont typeface="Arial" panose="020B0604020202020204" pitchFamily="34" charset="0"/>
              <a:buChar char="•"/>
              <a:defRPr/>
            </a:pPr>
            <a:r>
              <a:rPr lang="en-US" dirty="0" err="1">
                <a:ea typeface="Calibri" panose="020F0502020204030204" pitchFamily="34" charset="0"/>
              </a:rPr>
              <a:t>Klik</a:t>
            </a:r>
            <a:r>
              <a:rPr lang="en-US" dirty="0">
                <a:ea typeface="Calibri" panose="020F0502020204030204" pitchFamily="34" charset="0"/>
              </a:rPr>
              <a:t> Submit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C62DB85-6055-40A7-81AB-6F7867CC4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7" y="228600"/>
            <a:ext cx="7388226" cy="9588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457056" bIns="50784"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en-US" sz="2000" b="1" dirty="0" err="1"/>
              <a:t>A</a:t>
            </a:r>
            <a:r>
              <a:rPr lang="en-US" sz="2000" b="1" dirty="0" err="1" bmk=""/>
              <a:t>nalisis</a:t>
            </a:r>
            <a:r>
              <a:rPr lang="en-US" sz="2000" b="1" dirty="0" bmk=""/>
              <a:t> Data</a:t>
            </a:r>
          </a:p>
          <a:p>
            <a:pPr indent="0">
              <a:defRPr/>
            </a:pPr>
            <a:r>
              <a:rPr lang="en-US" b="1" dirty="0" err="1" bmk=""/>
              <a:t>Grafik</a:t>
            </a:r>
            <a:r>
              <a:rPr lang="en-US" b="1" dirty="0" bmk=""/>
              <a:t> </a:t>
            </a:r>
            <a:r>
              <a:rPr lang="en-US" b="1" dirty="0" err="1" bmk=""/>
              <a:t>Faktor</a:t>
            </a:r>
            <a:r>
              <a:rPr lang="en-US" b="1" dirty="0" bmk=""/>
              <a:t> </a:t>
            </a:r>
            <a:r>
              <a:rPr lang="en-US" b="1" dirty="0" err="1" bmk=""/>
              <a:t>Risiko</a:t>
            </a:r>
            <a:endParaRPr lang="en-US" b="1" dirty="0"/>
          </a:p>
          <a:p>
            <a:pPr indent="0">
              <a:defRPr/>
            </a:pPr>
            <a:r>
              <a:rPr lang="en-US" dirty="0" err="1">
                <a:ea typeface="Calibri" panose="020F0502020204030204" pitchFamily="34" charset="0"/>
              </a:rPr>
              <a:t>Submodul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ini</a:t>
            </a:r>
            <a:r>
              <a:rPr lang="en-US" dirty="0">
                <a:ea typeface="Calibri" panose="020F0502020204030204" pitchFamily="34" charset="0"/>
              </a:rPr>
              <a:t> di </a:t>
            </a:r>
            <a:r>
              <a:rPr lang="en-US" dirty="0" err="1">
                <a:ea typeface="Calibri" panose="020F0502020204030204" pitchFamily="34" charset="0"/>
              </a:rPr>
              <a:t>buat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untuk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melihat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grafik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faktor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risiko</a:t>
            </a:r>
            <a:r>
              <a:rPr lang="en-US" dirty="0">
                <a:ea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</a:rPr>
              <a:t>secara</a:t>
            </a:r>
            <a:r>
              <a:rPr lang="en-US" dirty="0">
                <a:ea typeface="Calibri" panose="020F0502020204030204" pitchFamily="34" charset="0"/>
              </a:rPr>
              <a:t> detail.</a:t>
            </a:r>
            <a:endParaRPr lang="en-US" sz="1100" dirty="0"/>
          </a:p>
        </p:txBody>
      </p:sp>
      <p:pic>
        <p:nvPicPr>
          <p:cNvPr id="48131" name="Picture 2" descr="40">
            <a:extLst>
              <a:ext uri="{FF2B5EF4-FFF2-40B4-BE49-F238E27FC236}">
                <a16:creationId xmlns:a16="http://schemas.microsoft.com/office/drawing/2014/main" id="{6990E1EF-B898-460F-B03B-AE1B080A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D7355A0-2C92-49E2-94A8-C11778575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1295401"/>
            <a:ext cx="4419600" cy="4708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– </a:t>
            </a: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melihat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grafik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risiko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antara</a:t>
            </a:r>
            <a:r>
              <a:rPr lang="en-US" sz="2000" dirty="0">
                <a:ea typeface="Calibri" panose="020F0502020204030204" pitchFamily="34" charset="0"/>
              </a:rPr>
              <a:t> lain : 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modul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analisis</a:t>
            </a:r>
            <a:r>
              <a:rPr lang="en-US" sz="1600" dirty="0">
                <a:ea typeface="Calibri" panose="020F0502020204030204" pitchFamily="34" charset="0"/>
              </a:rPr>
              <a:t> data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submodul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faktor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risiko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Pilih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periode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tanggal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Pilih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jenis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>
                <a:ea typeface="Calibri" panose="020F0502020204030204" pitchFamily="34" charset="0"/>
              </a:rPr>
              <a:t>Wilayah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Usia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Jenis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kelamin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Waktu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Pilih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faktor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risiko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Merokok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>
                <a:ea typeface="Calibri" panose="020F0502020204030204" pitchFamily="34" charset="0"/>
              </a:rPr>
              <a:t>Kadar </a:t>
            </a:r>
            <a:r>
              <a:rPr lang="en-US" sz="1600" dirty="0" err="1">
                <a:ea typeface="Calibri" panose="020F0502020204030204" pitchFamily="34" charset="0"/>
              </a:rPr>
              <a:t>gula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darah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Tekanan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darah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tinggi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 err="1">
                <a:ea typeface="Calibri" panose="020F0502020204030204" pitchFamily="34" charset="0"/>
              </a:rPr>
              <a:t>Indeks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masa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tubuh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Pilih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jenis</a:t>
            </a:r>
            <a:r>
              <a:rPr lang="en-US" sz="1600" dirty="0">
                <a:ea typeface="Calibri" panose="020F0502020204030204" pitchFamily="34" charset="0"/>
              </a:rPr>
              <a:t> output</a:t>
            </a:r>
            <a:endParaRPr lang="en-US" sz="1200" dirty="0"/>
          </a:p>
          <a:p>
            <a:pPr lvl="1">
              <a:buFontTx/>
              <a:buAutoNum type="arabicPeriod"/>
              <a:defRPr/>
            </a:pPr>
            <a:r>
              <a:rPr lang="en-US" sz="1600" dirty="0">
                <a:ea typeface="Calibri" panose="020F0502020204030204" pitchFamily="34" charset="0"/>
              </a:rPr>
              <a:t>Web view</a:t>
            </a:r>
            <a:endParaRPr lang="en-US" sz="20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 err="1">
                <a:ea typeface="Calibri" panose="020F0502020204030204" pitchFamily="34" charset="0"/>
              </a:rPr>
              <a:t>Klik</a:t>
            </a:r>
            <a:r>
              <a:rPr lang="en-US" sz="2000" dirty="0">
                <a:ea typeface="Calibri" panose="020F0502020204030204" pitchFamily="34" charset="0"/>
              </a:rPr>
              <a:t> submit</a:t>
            </a:r>
            <a:r>
              <a:rPr lang="en-US" sz="1200" dirty="0"/>
              <a:t> 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F1D4-3734-4F86-BDA7-2DA4C5FE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DULU VS SEKARANG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F3FAF4A-FFBA-4ADB-8931-D008462E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\</a:t>
            </a:r>
            <a:endParaRPr lang="id-ID" altLang="en-US" dirty="0"/>
          </a:p>
        </p:txBody>
      </p:sp>
      <p:pic>
        <p:nvPicPr>
          <p:cNvPr id="24580" name="Picture 2" descr="Hasil gambar untuk papers">
            <a:extLst>
              <a:ext uri="{FF2B5EF4-FFF2-40B4-BE49-F238E27FC236}">
                <a16:creationId xmlns:a16="http://schemas.microsoft.com/office/drawing/2014/main" id="{8F73D5CB-5712-44F8-9299-C8AB1628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600200"/>
            <a:ext cx="3695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asil gambar untuk monitoring">
            <a:extLst>
              <a:ext uri="{FF2B5EF4-FFF2-40B4-BE49-F238E27FC236}">
                <a16:creationId xmlns:a16="http://schemas.microsoft.com/office/drawing/2014/main" id="{ADF1012A-0DF2-430E-A7E6-8703FC02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600201"/>
            <a:ext cx="4475163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B11AD1-30D7-408C-B708-CBFFD22E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1" y="225426"/>
            <a:ext cx="8399463" cy="620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347553" bIns="50784" anchor="ctr">
            <a:spAutoFit/>
          </a:bodyPr>
          <a:lstStyle>
            <a:lvl1pPr indent="3476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defRPr/>
            </a:pPr>
            <a:r>
              <a:rPr lang="en-US" b="1" dirty="0"/>
              <a:t>E</a:t>
            </a:r>
            <a:r>
              <a:rPr lang="en-US" b="1" dirty="0" bmk=""/>
              <a:t>dit Profile</a:t>
            </a:r>
            <a:r>
              <a:rPr lang="en-US" b="1" dirty="0"/>
              <a:t> </a:t>
            </a:r>
          </a:p>
          <a:p>
            <a:pPr indent="0">
              <a:defRPr/>
            </a:pPr>
            <a:r>
              <a:rPr lang="en-US" sz="1600" dirty="0" err="1">
                <a:ea typeface="Calibri" panose="020F0502020204030204" pitchFamily="34" charset="0"/>
              </a:rPr>
              <a:t>Modul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ini</a:t>
            </a:r>
            <a:r>
              <a:rPr lang="en-US" sz="1600" dirty="0">
                <a:ea typeface="Calibri" panose="020F0502020204030204" pitchFamily="34" charset="0"/>
              </a:rPr>
              <a:t> di </a:t>
            </a:r>
            <a:r>
              <a:rPr lang="en-US" sz="1600" dirty="0" err="1">
                <a:ea typeface="Calibri" panose="020F0502020204030204" pitchFamily="34" charset="0"/>
              </a:rPr>
              <a:t>buat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untuk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melalukan</a:t>
            </a:r>
            <a:r>
              <a:rPr lang="en-US" sz="1600" dirty="0">
                <a:ea typeface="Calibri" panose="020F0502020204030204" pitchFamily="34" charset="0"/>
              </a:rPr>
              <a:t> edit </a:t>
            </a:r>
            <a:r>
              <a:rPr lang="en-US" sz="1600" dirty="0" err="1">
                <a:ea typeface="Calibri" panose="020F0502020204030204" pitchFamily="34" charset="0"/>
              </a:rPr>
              <a:t>profil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</a:rPr>
              <a:t>seperti</a:t>
            </a:r>
            <a:r>
              <a:rPr lang="en-US" sz="1600" dirty="0">
                <a:ea typeface="Calibri" panose="020F0502020204030204" pitchFamily="34" charset="0"/>
              </a:rPr>
              <a:t> username, email </a:t>
            </a:r>
            <a:r>
              <a:rPr lang="en-US" sz="1600" dirty="0" err="1">
                <a:ea typeface="Calibri" panose="020F0502020204030204" pitchFamily="34" charset="0"/>
              </a:rPr>
              <a:t>maupun</a:t>
            </a:r>
            <a:r>
              <a:rPr lang="en-US" sz="1600" dirty="0">
                <a:ea typeface="Calibri" panose="020F0502020204030204" pitchFamily="34" charset="0"/>
              </a:rPr>
              <a:t> password</a:t>
            </a:r>
            <a:r>
              <a:rPr lang="en-US" sz="1200" dirty="0">
                <a:ea typeface="Calibri" panose="020F0502020204030204" pitchFamily="34" charset="0"/>
              </a:rPr>
              <a:t>.</a:t>
            </a:r>
            <a:endParaRPr lang="en-US" sz="900" dirty="0"/>
          </a:p>
        </p:txBody>
      </p:sp>
      <p:pic>
        <p:nvPicPr>
          <p:cNvPr id="49155" name="Picture 9" descr="41">
            <a:extLst>
              <a:ext uri="{FF2B5EF4-FFF2-40B4-BE49-F238E27FC236}">
                <a16:creationId xmlns:a16="http://schemas.microsoft.com/office/drawing/2014/main" id="{6C0B96F0-0C43-4D48-A267-4FD07B79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86058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47A70B5-0B55-415B-A56E-5EBF188D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43401"/>
            <a:ext cx="6705600" cy="2124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– </a:t>
            </a:r>
            <a:r>
              <a:rPr lang="en-US" sz="2000" dirty="0" err="1">
                <a:ea typeface="Calibri" panose="020F0502020204030204" pitchFamily="34" charset="0"/>
              </a:rPr>
              <a:t>langkah</a:t>
            </a:r>
            <a:r>
              <a:rPr lang="en-US" sz="2000" dirty="0">
                <a:ea typeface="Calibri" panose="020F0502020204030204" pitchFamily="34" charset="0"/>
              </a:rPr>
              <a:t>  </a:t>
            </a:r>
            <a:r>
              <a:rPr lang="en-US" sz="2000" dirty="0" err="1">
                <a:ea typeface="Calibri" panose="020F050202020403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mengedit</a:t>
            </a:r>
            <a:r>
              <a:rPr lang="en-US" sz="2000" dirty="0">
                <a:ea typeface="Calibri" panose="020F050202020403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</a:rPr>
              <a:t>profil</a:t>
            </a:r>
            <a:r>
              <a:rPr lang="en-US" sz="2000" dirty="0">
                <a:ea typeface="Calibri" panose="020F050202020403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</a:rPr>
              <a:t>antara</a:t>
            </a:r>
            <a:r>
              <a:rPr lang="en-US" sz="2000" dirty="0">
                <a:ea typeface="Calibri" panose="020F0502020204030204" pitchFamily="34" charset="0"/>
              </a:rPr>
              <a:t> lain :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Edit </a:t>
            </a:r>
            <a:r>
              <a:rPr lang="en-US" sz="1600" dirty="0" err="1">
                <a:ea typeface="Calibri" panose="020F0502020204030204" pitchFamily="34" charset="0"/>
              </a:rPr>
              <a:t>profil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Edit username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Edit name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Edit </a:t>
            </a:r>
            <a:r>
              <a:rPr lang="en-US" sz="1600" dirty="0" err="1">
                <a:ea typeface="Calibri" panose="020F0502020204030204" pitchFamily="34" charset="0"/>
              </a:rPr>
              <a:t>alamat</a:t>
            </a:r>
            <a:r>
              <a:rPr lang="en-US" sz="1600" dirty="0">
                <a:ea typeface="Calibri" panose="020F0502020204030204" pitchFamily="34" charset="0"/>
              </a:rPr>
              <a:t> email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Input password lama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>
                <a:ea typeface="Calibri" panose="020F0502020204030204" pitchFamily="34" charset="0"/>
              </a:rPr>
              <a:t>Input password </a:t>
            </a:r>
            <a:r>
              <a:rPr lang="en-US" sz="1600" dirty="0" err="1">
                <a:ea typeface="Calibri" panose="020F0502020204030204" pitchFamily="34" charset="0"/>
              </a:rPr>
              <a:t>baru</a:t>
            </a:r>
            <a:endParaRPr lang="en-US" sz="1200" dirty="0"/>
          </a:p>
          <a:p>
            <a:pPr>
              <a:buFontTx/>
              <a:buChar char="•"/>
              <a:defRPr/>
            </a:pPr>
            <a:r>
              <a:rPr lang="en-US" sz="1600" dirty="0" err="1">
                <a:ea typeface="Calibri" panose="020F0502020204030204" pitchFamily="34" charset="0"/>
              </a:rPr>
              <a:t>Klik</a:t>
            </a:r>
            <a:r>
              <a:rPr lang="en-US" sz="1600" dirty="0">
                <a:ea typeface="Calibri" panose="020F0502020204030204" pitchFamily="34" charset="0"/>
              </a:rPr>
              <a:t> submit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7DB24576-A243-4AA1-888F-0CDAE4F3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725" y="914401"/>
            <a:ext cx="7956550" cy="5349875"/>
          </a:xfrm>
        </p:spPr>
        <p:txBody>
          <a:bodyPr/>
          <a:lstStyle/>
          <a:p>
            <a:pPr eaLnBrk="1" hangingPunct="1"/>
            <a:r>
              <a:rPr lang="en-US" altLang="en-US"/>
              <a:t>Untuk login puskesmas, Kab/kota dan provinsi memiliki proses yang sama dengan login posbindu.</a:t>
            </a:r>
          </a:p>
          <a:p>
            <a:pPr eaLnBrk="1" hangingPunct="1"/>
            <a:r>
              <a:rPr lang="en-US" altLang="en-US"/>
              <a:t>Provinsi, kab/kota dan puskesmas dapat melihat kinerja seluruh wilayah yang ada di bawah</a:t>
            </a:r>
          </a:p>
          <a:p>
            <a:pPr eaLnBrk="1" hangingPunct="1"/>
            <a:r>
              <a:rPr lang="en-US" altLang="en-US"/>
              <a:t>Untuk penggantian password hanya dapat dilakukan oleh pusat</a:t>
            </a:r>
          </a:p>
          <a:p>
            <a:pPr eaLnBrk="1" hangingPunct="1"/>
            <a:r>
              <a:rPr lang="en-US" altLang="en-US"/>
              <a:t>Data yang telah diinput pada bagian prevalensi untuk tingkat kabupaten tidak dapat diedit dan hanya dapat diedit oleh pihak pusat</a:t>
            </a:r>
          </a:p>
          <a:p>
            <a:pPr eaLnBrk="1" hangingPunct="1"/>
            <a:r>
              <a:rPr lang="en-US" altLang="en-US"/>
              <a:t>Data yang telah diinput oleh puskesmas untuk data demografi hanya dapat di input sekali sehingga untuk pengeditannya hanya dapat dilakukan oleh pusat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72653B-4C0A-4971-9FA7-633758AF0C03}"/>
              </a:ext>
            </a:extLst>
          </p:cNvPr>
          <p:cNvSpPr/>
          <p:nvPr/>
        </p:nvSpPr>
        <p:spPr>
          <a:xfrm>
            <a:off x="3913418" y="2967335"/>
            <a:ext cx="43651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Terima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kasih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22BD049-A498-4349-96C4-BAD93509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1" y="381001"/>
            <a:ext cx="6378575" cy="1293813"/>
          </a:xfrm>
        </p:spPr>
        <p:txBody>
          <a:bodyPr/>
          <a:lstStyle/>
          <a:p>
            <a:pPr algn="l">
              <a:defRPr/>
            </a:pPr>
            <a:r>
              <a:rPr lang="en-US" altLang="en-US" sz="3200" dirty="0">
                <a:solidFill>
                  <a:srgbClr val="FF0000"/>
                </a:solidFill>
                <a:latin typeface="Arial Rounded MT Bold" pitchFamily="34" charset="0"/>
              </a:rPr>
              <a:t>JENJANG PELAPORAN  PTM</a:t>
            </a:r>
            <a:endParaRPr lang="id-ID" altLang="en-US" sz="3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7494-E5AD-485D-8B1D-5C7E59D4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163" y="1700214"/>
            <a:ext cx="3529012" cy="449262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800" dirty="0" err="1">
                <a:latin typeface="Arial Rounded MT Bold" pitchFamily="34" charset="0"/>
              </a:rPr>
              <a:t>Pusat</a:t>
            </a:r>
            <a:endParaRPr lang="en-US" sz="2800" dirty="0">
              <a:latin typeface="Arial Rounded MT Bold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en-US" sz="2800" dirty="0">
              <a:latin typeface="Arial Rounded MT Bold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id-ID" sz="2800" dirty="0">
                <a:latin typeface="Arial Rounded MT Bold" pitchFamily="34" charset="0"/>
              </a:rPr>
              <a:t>Dinkes Provinsi</a:t>
            </a:r>
            <a:endParaRPr lang="en-US" sz="2800" dirty="0">
              <a:latin typeface="Arial Rounded MT Bold" pitchFamily="34" charset="0"/>
            </a:endParaRPr>
          </a:p>
          <a:p>
            <a:pPr algn="r">
              <a:buFont typeface="Arial" charset="0"/>
              <a:buNone/>
              <a:defRPr/>
            </a:pPr>
            <a:endParaRPr lang="id-ID" sz="2800" dirty="0">
              <a:latin typeface="Arial Rounded MT Bold" pitchFamily="34" charset="0"/>
            </a:endParaRPr>
          </a:p>
          <a:p>
            <a:pPr marL="0" indent="0" algn="ctr">
              <a:buNone/>
              <a:defRPr/>
            </a:pPr>
            <a:r>
              <a:rPr lang="id-ID" sz="2800" dirty="0">
                <a:latin typeface="Arial Rounded MT Bold" pitchFamily="34" charset="0"/>
              </a:rPr>
              <a:t>Dinkes Kab/Kota</a:t>
            </a:r>
            <a:endParaRPr lang="en-US" sz="2800" dirty="0">
              <a:latin typeface="Arial Rounded MT Bold" pitchFamily="34" charset="0"/>
            </a:endParaRPr>
          </a:p>
          <a:p>
            <a:pPr marL="0" indent="0" algn="r">
              <a:buNone/>
              <a:defRPr/>
            </a:pPr>
            <a:endParaRPr lang="id-ID" sz="2800" dirty="0">
              <a:latin typeface="Arial Rounded MT Bold" pitchFamily="34" charset="0"/>
            </a:endParaRPr>
          </a:p>
          <a:p>
            <a:pPr marL="0" indent="0" algn="ctr">
              <a:buNone/>
              <a:defRPr/>
            </a:pPr>
            <a:r>
              <a:rPr lang="id-ID" sz="2800" dirty="0">
                <a:latin typeface="Arial Rounded MT Bold" pitchFamily="34" charset="0"/>
              </a:rPr>
              <a:t>Puskesmas</a:t>
            </a:r>
            <a:endParaRPr lang="en-US" sz="2800" dirty="0">
              <a:latin typeface="Arial Rounded MT Bold" pitchFamily="34" charset="0"/>
            </a:endParaRPr>
          </a:p>
          <a:p>
            <a:pPr marL="0" indent="0" algn="r">
              <a:buNone/>
              <a:defRPr/>
            </a:pPr>
            <a:endParaRPr lang="id-ID" sz="2800" dirty="0">
              <a:latin typeface="Arial Rounded MT Bold" pitchFamily="34" charset="0"/>
            </a:endParaRPr>
          </a:p>
          <a:p>
            <a:pPr marL="0" indent="0" algn="ctr">
              <a:buNone/>
              <a:defRPr/>
            </a:pPr>
            <a:r>
              <a:rPr lang="id-ID" sz="2800" dirty="0">
                <a:latin typeface="Arial Rounded MT Bold" pitchFamily="34" charset="0"/>
              </a:rPr>
              <a:t>Petugas Posbindu </a:t>
            </a:r>
            <a:endParaRPr lang="en-US" sz="2800" dirty="0">
              <a:latin typeface="Arial Rounded MT Bold" pitchFamily="34" charset="0"/>
            </a:endParaRPr>
          </a:p>
          <a:p>
            <a:pPr marL="0" indent="0" algn="ctr">
              <a:buNone/>
              <a:defRPr/>
            </a:pPr>
            <a:r>
              <a:rPr lang="id-ID" sz="2800" dirty="0">
                <a:latin typeface="Arial Rounded MT Bold" pitchFamily="34" charset="0"/>
              </a:rPr>
              <a:t>(Kader)</a:t>
            </a: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34FB01C0-FEBD-4C43-AB25-28FE24DB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7339"/>
            <a:ext cx="3970338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44723D-008C-4C9B-AF11-1BD45F829BCD}"/>
              </a:ext>
            </a:extLst>
          </p:cNvPr>
          <p:cNvCxnSpPr/>
          <p:nvPr/>
        </p:nvCxnSpPr>
        <p:spPr>
          <a:xfrm flipV="1">
            <a:off x="8235950" y="2924176"/>
            <a:ext cx="0" cy="576263"/>
          </a:xfrm>
          <a:prstGeom prst="straightConnector1">
            <a:avLst/>
          </a:prstGeom>
          <a:ln w="666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C32DEC-31C0-43EA-B8FB-5CEC18BA7B50}"/>
              </a:ext>
            </a:extLst>
          </p:cNvPr>
          <p:cNvCxnSpPr/>
          <p:nvPr/>
        </p:nvCxnSpPr>
        <p:spPr>
          <a:xfrm flipV="1">
            <a:off x="8256588" y="3830638"/>
            <a:ext cx="0" cy="576262"/>
          </a:xfrm>
          <a:prstGeom prst="straightConnector1">
            <a:avLst/>
          </a:prstGeom>
          <a:ln w="666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071E21-0D5B-4068-9A2F-40E37E78C74C}"/>
              </a:ext>
            </a:extLst>
          </p:cNvPr>
          <p:cNvCxnSpPr/>
          <p:nvPr/>
        </p:nvCxnSpPr>
        <p:spPr>
          <a:xfrm flipV="1">
            <a:off x="8248650" y="4724401"/>
            <a:ext cx="0" cy="576263"/>
          </a:xfrm>
          <a:prstGeom prst="straightConnector1">
            <a:avLst/>
          </a:prstGeom>
          <a:ln w="666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4" name="Group 13">
            <a:extLst>
              <a:ext uri="{FF2B5EF4-FFF2-40B4-BE49-F238E27FC236}">
                <a16:creationId xmlns:a16="http://schemas.microsoft.com/office/drawing/2014/main" id="{E0823B80-AC71-48C9-954E-1BAED7C0C940}"/>
              </a:ext>
            </a:extLst>
          </p:cNvPr>
          <p:cNvGrpSpPr>
            <a:grpSpLocks/>
          </p:cNvGrpSpPr>
          <p:nvPr/>
        </p:nvGrpSpPr>
        <p:grpSpPr bwMode="auto">
          <a:xfrm>
            <a:off x="6005514" y="1989138"/>
            <a:ext cx="738187" cy="3427412"/>
            <a:chOff x="4483422" y="2723208"/>
            <a:chExt cx="520626" cy="23762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EC0BE7-BBB0-42A9-87D1-AAA0F198FF49}"/>
                </a:ext>
              </a:extLst>
            </p:cNvPr>
            <p:cNvCxnSpPr/>
            <p:nvPr/>
          </p:nvCxnSpPr>
          <p:spPr>
            <a:xfrm flipH="1">
              <a:off x="4500216" y="5085164"/>
              <a:ext cx="503832" cy="0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4BFCC3F-C420-42A1-A4DA-FAE6222AFEA4}"/>
                </a:ext>
              </a:extLst>
            </p:cNvPr>
            <p:cNvCxnSpPr/>
            <p:nvPr/>
          </p:nvCxnSpPr>
          <p:spPr>
            <a:xfrm>
              <a:off x="4483422" y="2723208"/>
              <a:ext cx="0" cy="2376264"/>
            </a:xfrm>
            <a:prstGeom prst="line">
              <a:avLst/>
            </a:prstGeom>
            <a:ln w="666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4758A5-3408-4F88-BFCA-24405CE948DF}"/>
              </a:ext>
            </a:extLst>
          </p:cNvPr>
          <p:cNvCxnSpPr/>
          <p:nvPr/>
        </p:nvCxnSpPr>
        <p:spPr>
          <a:xfrm flipV="1">
            <a:off x="8212138" y="2133601"/>
            <a:ext cx="0" cy="574675"/>
          </a:xfrm>
          <a:prstGeom prst="straightConnector1">
            <a:avLst/>
          </a:prstGeom>
          <a:ln w="666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D3ED6B-D170-490E-8E7C-9A9C66C6A2EE}"/>
              </a:ext>
            </a:extLst>
          </p:cNvPr>
          <p:cNvCxnSpPr/>
          <p:nvPr/>
        </p:nvCxnSpPr>
        <p:spPr>
          <a:xfrm>
            <a:off x="5965825" y="1989138"/>
            <a:ext cx="922338" cy="0"/>
          </a:xfrm>
          <a:prstGeom prst="straightConnector1">
            <a:avLst/>
          </a:prstGeom>
          <a:ln w="66675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A1CC95-3A60-45FE-9713-104D0847DCC8}"/>
              </a:ext>
            </a:extLst>
          </p:cNvPr>
          <p:cNvCxnSpPr/>
          <p:nvPr/>
        </p:nvCxnSpPr>
        <p:spPr>
          <a:xfrm>
            <a:off x="8399463" y="2138363"/>
            <a:ext cx="0" cy="576262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B0E342-DDF8-4973-8265-CC4228AB97F8}"/>
              </a:ext>
            </a:extLst>
          </p:cNvPr>
          <p:cNvCxnSpPr/>
          <p:nvPr/>
        </p:nvCxnSpPr>
        <p:spPr>
          <a:xfrm>
            <a:off x="8415338" y="2982913"/>
            <a:ext cx="0" cy="576262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7EA279-9E6A-4C51-8944-2F2E3990DEB3}"/>
              </a:ext>
            </a:extLst>
          </p:cNvPr>
          <p:cNvCxnSpPr/>
          <p:nvPr/>
        </p:nvCxnSpPr>
        <p:spPr>
          <a:xfrm>
            <a:off x="8429625" y="3860801"/>
            <a:ext cx="0" cy="576263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69B182-80A8-4D8C-9F32-D709DCCD4F0A}"/>
              </a:ext>
            </a:extLst>
          </p:cNvPr>
          <p:cNvCxnSpPr/>
          <p:nvPr/>
        </p:nvCxnSpPr>
        <p:spPr>
          <a:xfrm>
            <a:off x="8443913" y="4724401"/>
            <a:ext cx="0" cy="576263"/>
          </a:xfrm>
          <a:prstGeom prst="straightConnector1">
            <a:avLst/>
          </a:prstGeom>
          <a:ln w="66675" cmpd="sng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CF73FC3-A408-4849-A88E-842FDE2305C4}"/>
              </a:ext>
            </a:extLst>
          </p:cNvPr>
          <p:cNvSpPr>
            <a:spLocks/>
          </p:cNvSpPr>
          <p:nvPr/>
        </p:nvSpPr>
        <p:spPr bwMode="auto">
          <a:xfrm flipV="1">
            <a:off x="5562601" y="5257800"/>
            <a:ext cx="1357313" cy="808038"/>
          </a:xfrm>
          <a:custGeom>
            <a:avLst/>
            <a:gdLst>
              <a:gd name="T0" fmla="*/ 0 w 2518348"/>
              <a:gd name="T1" fmla="*/ 544462 h 1199213"/>
              <a:gd name="T2" fmla="*/ 370130 w 2518348"/>
              <a:gd name="T3" fmla="*/ 0 h 1199213"/>
              <a:gd name="T4" fmla="*/ 731550 w 2518348"/>
              <a:gd name="T5" fmla="*/ 0 h 1199213"/>
              <a:gd name="T6" fmla="*/ 378838 w 2518348"/>
              <a:gd name="T7" fmla="*/ 34029 h 1199213"/>
              <a:gd name="T8" fmla="*/ 87089 w 2518348"/>
              <a:gd name="T9" fmla="*/ 537656 h 1199213"/>
              <a:gd name="T10" fmla="*/ 0 w 2518348"/>
              <a:gd name="T11" fmla="*/ 544462 h 1199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8348" h="1199213">
                <a:moveTo>
                  <a:pt x="0" y="1199213"/>
                </a:moveTo>
                <a:lnTo>
                  <a:pt x="1274164" y="0"/>
                </a:lnTo>
                <a:lnTo>
                  <a:pt x="2518348" y="0"/>
                </a:lnTo>
                <a:lnTo>
                  <a:pt x="1304144" y="74950"/>
                </a:lnTo>
                <a:lnTo>
                  <a:pt x="299803" y="1184223"/>
                </a:lnTo>
                <a:lnTo>
                  <a:pt x="0" y="1199213"/>
                </a:lnTo>
                <a:close/>
              </a:path>
            </a:pathLst>
          </a:cu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8900000" scaled="1"/>
          </a:gra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7EFD855-7C7D-458C-8107-6A388FCC0078}"/>
              </a:ext>
            </a:extLst>
          </p:cNvPr>
          <p:cNvSpPr>
            <a:spLocks/>
          </p:cNvSpPr>
          <p:nvPr/>
        </p:nvSpPr>
        <p:spPr bwMode="auto">
          <a:xfrm flipH="1" flipV="1">
            <a:off x="3352801" y="4267200"/>
            <a:ext cx="1585913" cy="685800"/>
          </a:xfrm>
          <a:custGeom>
            <a:avLst/>
            <a:gdLst>
              <a:gd name="T0" fmla="*/ 0 w 2518348"/>
              <a:gd name="T1" fmla="*/ 392192 h 1199213"/>
              <a:gd name="T2" fmla="*/ 505304 w 2518348"/>
              <a:gd name="T3" fmla="*/ 0 h 1199213"/>
              <a:gd name="T4" fmla="*/ 998718 w 2518348"/>
              <a:gd name="T5" fmla="*/ 0 h 1199213"/>
              <a:gd name="T6" fmla="*/ 517193 w 2518348"/>
              <a:gd name="T7" fmla="*/ 24512 h 1199213"/>
              <a:gd name="T8" fmla="*/ 118895 w 2518348"/>
              <a:gd name="T9" fmla="*/ 387290 h 1199213"/>
              <a:gd name="T10" fmla="*/ 0 w 2518348"/>
              <a:gd name="T11" fmla="*/ 392192 h 1199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8348" h="1199213">
                <a:moveTo>
                  <a:pt x="0" y="1199213"/>
                </a:moveTo>
                <a:lnTo>
                  <a:pt x="1274164" y="0"/>
                </a:lnTo>
                <a:lnTo>
                  <a:pt x="2518348" y="0"/>
                </a:lnTo>
                <a:lnTo>
                  <a:pt x="1304144" y="74950"/>
                </a:lnTo>
                <a:lnTo>
                  <a:pt x="299803" y="1184223"/>
                </a:lnTo>
                <a:lnTo>
                  <a:pt x="0" y="1199213"/>
                </a:lnTo>
                <a:close/>
              </a:path>
            </a:pathLst>
          </a:cu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8900000" scaled="1"/>
          </a:gra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99B0761-609F-4A18-927B-3456752EE4FB}"/>
              </a:ext>
            </a:extLst>
          </p:cNvPr>
          <p:cNvSpPr>
            <a:spLocks/>
          </p:cNvSpPr>
          <p:nvPr/>
        </p:nvSpPr>
        <p:spPr bwMode="auto">
          <a:xfrm flipH="1">
            <a:off x="4191001" y="2667000"/>
            <a:ext cx="1357313" cy="808038"/>
          </a:xfrm>
          <a:custGeom>
            <a:avLst/>
            <a:gdLst>
              <a:gd name="T0" fmla="*/ 0 w 2518348"/>
              <a:gd name="T1" fmla="*/ 544462 h 1199213"/>
              <a:gd name="T2" fmla="*/ 370130 w 2518348"/>
              <a:gd name="T3" fmla="*/ 0 h 1199213"/>
              <a:gd name="T4" fmla="*/ 731550 w 2518348"/>
              <a:gd name="T5" fmla="*/ 0 h 1199213"/>
              <a:gd name="T6" fmla="*/ 378838 w 2518348"/>
              <a:gd name="T7" fmla="*/ 34029 h 1199213"/>
              <a:gd name="T8" fmla="*/ 87089 w 2518348"/>
              <a:gd name="T9" fmla="*/ 537656 h 1199213"/>
              <a:gd name="T10" fmla="*/ 0 w 2518348"/>
              <a:gd name="T11" fmla="*/ 544462 h 1199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8348" h="1199213">
                <a:moveTo>
                  <a:pt x="0" y="1199213"/>
                </a:moveTo>
                <a:lnTo>
                  <a:pt x="1274164" y="0"/>
                </a:lnTo>
                <a:lnTo>
                  <a:pt x="2518348" y="0"/>
                </a:lnTo>
                <a:lnTo>
                  <a:pt x="1304144" y="74950"/>
                </a:lnTo>
                <a:lnTo>
                  <a:pt x="299803" y="1184223"/>
                </a:lnTo>
                <a:lnTo>
                  <a:pt x="0" y="1199213"/>
                </a:lnTo>
                <a:close/>
              </a:path>
            </a:pathLst>
          </a:cu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8900000" scaled="1"/>
          </a:gra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D40C6E-86CF-4A32-AFF1-9566D279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3375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PTM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6EB990B1-F116-4FFB-8593-EFDCACA8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8475" y="5443539"/>
            <a:ext cx="1697038" cy="796925"/>
          </a:xfrm>
          <a:solidFill>
            <a:srgbClr val="EDEDED"/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39998"/>
              </a:srgbClr>
            </a:outerShdw>
          </a:effec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77604BAA-B1FA-499D-9A30-FA5DF83FD9D3}"/>
              </a:ext>
            </a:extLst>
          </p:cNvPr>
          <p:cNvSpPr>
            <a:spLocks/>
          </p:cNvSpPr>
          <p:nvPr/>
        </p:nvSpPr>
        <p:spPr bwMode="auto">
          <a:xfrm>
            <a:off x="5943600" y="2362200"/>
            <a:ext cx="762000" cy="884238"/>
          </a:xfrm>
          <a:custGeom>
            <a:avLst/>
            <a:gdLst>
              <a:gd name="T0" fmla="*/ 0 w 2518348"/>
              <a:gd name="T1" fmla="*/ 651992 h 1199213"/>
              <a:gd name="T2" fmla="*/ 116655 w 2518348"/>
              <a:gd name="T3" fmla="*/ 0 h 1199213"/>
              <a:gd name="T4" fmla="*/ 230565 w 2518348"/>
              <a:gd name="T5" fmla="*/ 0 h 1199213"/>
              <a:gd name="T6" fmla="*/ 119400 w 2518348"/>
              <a:gd name="T7" fmla="*/ 40749 h 1199213"/>
              <a:gd name="T8" fmla="*/ 27448 w 2518348"/>
              <a:gd name="T9" fmla="*/ 643842 h 1199213"/>
              <a:gd name="T10" fmla="*/ 0 w 2518348"/>
              <a:gd name="T11" fmla="*/ 651992 h 1199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8348" h="1199213">
                <a:moveTo>
                  <a:pt x="0" y="1199213"/>
                </a:moveTo>
                <a:lnTo>
                  <a:pt x="1274164" y="0"/>
                </a:lnTo>
                <a:lnTo>
                  <a:pt x="2518348" y="0"/>
                </a:lnTo>
                <a:lnTo>
                  <a:pt x="1304144" y="74950"/>
                </a:lnTo>
                <a:lnTo>
                  <a:pt x="299803" y="1184223"/>
                </a:lnTo>
                <a:lnTo>
                  <a:pt x="0" y="1199213"/>
                </a:lnTo>
                <a:close/>
              </a:path>
            </a:pathLst>
          </a:cu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8900000" scaled="1"/>
          </a:gra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B79F93-E6ED-4E88-A681-68612D0F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200400"/>
            <a:ext cx="2438400" cy="2209800"/>
          </a:xfrm>
          <a:prstGeom prst="ellipse">
            <a:avLst/>
          </a:prstGeom>
          <a:solidFill>
            <a:schemeClr val="bg1"/>
          </a:solidFill>
          <a:ln w="76200" cmpd="thickThin">
            <a:solidFill>
              <a:srgbClr val="C00000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en-US">
                <a:solidFill>
                  <a:srgbClr val="0070C0"/>
                </a:solidFill>
                <a:latin typeface="Hobo Std"/>
              </a:rPr>
              <a:t>SISTEM INFORMASI MANAJEMEN</a:t>
            </a:r>
            <a:r>
              <a:rPr lang="id-ID" altLang="en-US">
                <a:solidFill>
                  <a:srgbClr val="0070C0"/>
                </a:solidFill>
                <a:latin typeface="Hobo Std"/>
              </a:rPr>
              <a:t> PTM </a:t>
            </a:r>
            <a:r>
              <a:rPr lang="en-US" altLang="en-US">
                <a:solidFill>
                  <a:srgbClr val="0070C0"/>
                </a:solidFill>
                <a:latin typeface="Hobo Std"/>
              </a:rPr>
              <a:t>BERB</a:t>
            </a:r>
            <a:r>
              <a:rPr lang="id-ID" altLang="en-US">
                <a:solidFill>
                  <a:srgbClr val="0070C0"/>
                </a:solidFill>
                <a:latin typeface="Hobo Std"/>
              </a:rPr>
              <a:t>A</a:t>
            </a:r>
            <a:r>
              <a:rPr lang="en-US" altLang="en-US">
                <a:solidFill>
                  <a:srgbClr val="0070C0"/>
                </a:solidFill>
                <a:latin typeface="Hobo Std"/>
              </a:rPr>
              <a:t>SIS </a:t>
            </a:r>
            <a:r>
              <a:rPr lang="id-ID" altLang="en-US">
                <a:solidFill>
                  <a:srgbClr val="0070C0"/>
                </a:solidFill>
                <a:latin typeface="Hobo Std"/>
              </a:rPr>
              <a:t>WEB</a:t>
            </a:r>
            <a:endParaRPr lang="en-US" altLang="en-US">
              <a:solidFill>
                <a:srgbClr val="0070C0"/>
              </a:solidFill>
              <a:latin typeface="Hobo Std"/>
            </a:endParaRPr>
          </a:p>
        </p:txBody>
      </p:sp>
      <p:pic>
        <p:nvPicPr>
          <p:cNvPr id="1026" name="Picture 2" descr="C:\Users\Budi\Downloads\Misc-Web-Database-icon.png">
            <a:extLst>
              <a:ext uri="{FF2B5EF4-FFF2-40B4-BE49-F238E27FC236}">
                <a16:creationId xmlns:a16="http://schemas.microsoft.com/office/drawing/2014/main" id="{66C40469-4516-4EE2-A5C5-3D60CF0C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980DAC-65A7-44E9-A6DD-0B54B06C3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1910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600"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en-US" sz="1600">
                <a:latin typeface="Tahoma" panose="020B0604030504040204" pitchFamily="34" charset="0"/>
                <a:cs typeface="Tahoma" panose="020B0604030504040204" pitchFamily="34" charset="0"/>
              </a:rPr>
              <a:t>Surveilans PTM Berbasis FKTP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9DD98442-7D57-42A9-8898-F74D9D31BC3F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743200"/>
            <a:ext cx="1676400" cy="1524000"/>
            <a:chOff x="1295400" y="2057400"/>
            <a:chExt cx="1676400" cy="1524000"/>
          </a:xfrm>
        </p:grpSpPr>
        <p:pic>
          <p:nvPicPr>
            <p:cNvPr id="28693" name="Picture 3" descr="C:\Users\Budi\Downloads\Architecture-info-icon.png">
              <a:extLst>
                <a:ext uri="{FF2B5EF4-FFF2-40B4-BE49-F238E27FC236}">
                  <a16:creationId xmlns:a16="http://schemas.microsoft.com/office/drawing/2014/main" id="{722D6FBD-4186-4E55-AE37-13DC06AF2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574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Budi\Downloads\Users-icon.png">
              <a:extLst>
                <a:ext uri="{FF2B5EF4-FFF2-40B4-BE49-F238E27FC236}">
                  <a16:creationId xmlns:a16="http://schemas.microsoft.com/office/drawing/2014/main" id="{8169641F-11EF-4412-8289-30EE5ECBA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5400" y="2362200"/>
              <a:ext cx="1219200" cy="1219200"/>
            </a:xfrm>
            <a:prstGeom prst="rect">
              <a:avLst/>
            </a:prstGeom>
            <a:noFill/>
            <a:scene3d>
              <a:camera prst="isometricOffAxis1Left"/>
              <a:lightRig rig="threePt" dir="t"/>
            </a:scene3d>
          </p:spPr>
        </p:pic>
      </p:grpSp>
      <p:pic>
        <p:nvPicPr>
          <p:cNvPr id="1029" name="Picture 5" descr="C:\Users\Budi\Downloads\SEO-icon.png">
            <a:extLst>
              <a:ext uri="{FF2B5EF4-FFF2-40B4-BE49-F238E27FC236}">
                <a16:creationId xmlns:a16="http://schemas.microsoft.com/office/drawing/2014/main" id="{C1418BCB-5EC9-46B2-9134-67D8A86C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>
            <a:extLst>
              <a:ext uri="{FF2B5EF4-FFF2-40B4-BE49-F238E27FC236}">
                <a16:creationId xmlns:a16="http://schemas.microsoft.com/office/drawing/2014/main" id="{91EFA583-F285-4409-AD7D-023CFB2A30EE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447800"/>
            <a:ext cx="1238250" cy="914400"/>
            <a:chOff x="4724400" y="5715000"/>
            <a:chExt cx="1238250" cy="914400"/>
          </a:xfrm>
        </p:grpSpPr>
        <p:pic>
          <p:nvPicPr>
            <p:cNvPr id="28691" name="Picture 7" descr="C:\Users\Budi\Downloads\Internet-Explorer-icon.png">
              <a:extLst>
                <a:ext uri="{FF2B5EF4-FFF2-40B4-BE49-F238E27FC236}">
                  <a16:creationId xmlns:a16="http://schemas.microsoft.com/office/drawing/2014/main" id="{49922D22-3301-4C9F-8AE7-96637EE16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715000"/>
              <a:ext cx="85725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8" descr="C:\Users\Budi\Downloads\Groups-Meeting-Light-icon.png">
              <a:extLst>
                <a:ext uri="{FF2B5EF4-FFF2-40B4-BE49-F238E27FC236}">
                  <a16:creationId xmlns:a16="http://schemas.microsoft.com/office/drawing/2014/main" id="{C5646C98-C68E-4D6B-8AC0-8BB98B292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8674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D06483A-4AAE-43D8-99BC-66EF4A5F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1676400"/>
            <a:ext cx="296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6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id-ID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1600" b="1">
                <a:latin typeface="Tahoma" panose="020B0604030504040204" pitchFamily="34" charset="0"/>
                <a:cs typeface="Tahoma" panose="020B0604030504040204" pitchFamily="34" charset="0"/>
              </a:rPr>
              <a:t>Surveilans Faktor Risiko PTM Berbasis Posbindu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C02521-0489-42AB-B823-65F3AD9EB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7150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600"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altLang="en-US" sz="1600">
                <a:latin typeface="Tahoma" panose="020B0604030504040204" pitchFamily="34" charset="0"/>
                <a:cs typeface="Tahoma" panose="020B0604030504040204" pitchFamily="34" charset="0"/>
              </a:rPr>
              <a:t>E-MONEV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4F3AF-E4FE-4591-9016-F9183B17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638800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600">
                <a:latin typeface="Tahoma" panose="020B0604030504040204" pitchFamily="34" charset="0"/>
                <a:cs typeface="Tahoma" panose="020B0604030504040204" pitchFamily="34" charset="0"/>
              </a:rPr>
              <a:t>4. Web</a:t>
            </a:r>
            <a:r>
              <a:rPr lang="en-US" altLang="en-US" sz="1600">
                <a:latin typeface="Tahoma" panose="020B0604030504040204" pitchFamily="34" charset="0"/>
                <a:cs typeface="Tahoma" panose="020B0604030504040204" pitchFamily="34" charset="0"/>
              </a:rPr>
              <a:t>GIS</a:t>
            </a:r>
            <a:r>
              <a:rPr lang="id-ID" altLang="en-US" sz="1600">
                <a:latin typeface="Tahoma" panose="020B0604030504040204" pitchFamily="34" charset="0"/>
                <a:cs typeface="Tahoma" panose="020B0604030504040204" pitchFamily="34" charset="0"/>
              </a:rPr>
              <a:t> PTM</a:t>
            </a:r>
            <a:endParaRPr lang="en-US" altLang="en-US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D39B4D-7776-458E-9762-1E70C720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1"/>
            <a:ext cx="327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en-US" altLang="id-ID" sz="1600">
                <a:latin typeface="Tahoma" panose="020B0604030504040204" pitchFamily="34" charset="0"/>
                <a:cs typeface="Tahoma" panose="020B0604030504040204" pitchFamily="34" charset="0"/>
              </a:rPr>
              <a:t>Portal Web PTM: </a:t>
            </a:r>
            <a:r>
              <a:rPr lang="id-ID" altLang="id-ID" sz="1600">
                <a:latin typeface="Tahoma" panose="020B0604030504040204" pitchFamily="34" charset="0"/>
                <a:cs typeface="Tahoma" panose="020B0604030504040204" pitchFamily="34" charset="0"/>
              </a:rPr>
              <a:t>Media I</a:t>
            </a:r>
            <a:r>
              <a:rPr lang="en-US" altLang="id-ID" sz="1600">
                <a:latin typeface="Tahoma" panose="020B0604030504040204" pitchFamily="34" charset="0"/>
                <a:cs typeface="Tahoma" panose="020B0604030504040204" pitchFamily="34" charset="0"/>
              </a:rPr>
              <a:t>nformasi</a:t>
            </a:r>
            <a:r>
              <a:rPr lang="id-ID" altLang="id-ID" sz="1600">
                <a:latin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lang="en-US" altLang="id-ID" sz="1600">
                <a:latin typeface="Tahoma" panose="020B0604030504040204" pitchFamily="34" charset="0"/>
                <a:cs typeface="Tahoma" panose="020B0604030504040204" pitchFamily="34" charset="0"/>
              </a:rPr>
              <a:t>Komunikasi</a:t>
            </a:r>
            <a:r>
              <a:rPr lang="id-ID" altLang="id-ID" sz="1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id-ID" altLang="id-ID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d-ID" altLang="id-ID" sz="1600">
                <a:latin typeface="Tahoma" panose="020B0604030504040204" pitchFamily="34" charset="0"/>
                <a:cs typeface="Tahoma" panose="020B0604030504040204" pitchFamily="34" charset="0"/>
              </a:rPr>
              <a:t>www.pptm.depkes.go.id</a:t>
            </a:r>
            <a:endParaRPr lang="en-US" altLang="id-ID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54F4AA9-0891-4758-BA0C-E7D656F8C94E}"/>
              </a:ext>
            </a:extLst>
          </p:cNvPr>
          <p:cNvSpPr>
            <a:spLocks/>
          </p:cNvSpPr>
          <p:nvPr/>
        </p:nvSpPr>
        <p:spPr bwMode="auto">
          <a:xfrm>
            <a:off x="6934200" y="3505200"/>
            <a:ext cx="1143000" cy="808038"/>
          </a:xfrm>
          <a:custGeom>
            <a:avLst/>
            <a:gdLst>
              <a:gd name="T0" fmla="*/ 0 w 2518348"/>
              <a:gd name="T1" fmla="*/ 544462 h 1199213"/>
              <a:gd name="T2" fmla="*/ 262474 w 2518348"/>
              <a:gd name="T3" fmla="*/ 0 h 1199213"/>
              <a:gd name="T4" fmla="*/ 518772 w 2518348"/>
              <a:gd name="T5" fmla="*/ 0 h 1199213"/>
              <a:gd name="T6" fmla="*/ 268650 w 2518348"/>
              <a:gd name="T7" fmla="*/ 34029 h 1199213"/>
              <a:gd name="T8" fmla="*/ 61758 w 2518348"/>
              <a:gd name="T9" fmla="*/ 537656 h 1199213"/>
              <a:gd name="T10" fmla="*/ 0 w 2518348"/>
              <a:gd name="T11" fmla="*/ 544462 h 11992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18348" h="1199213">
                <a:moveTo>
                  <a:pt x="0" y="1199213"/>
                </a:moveTo>
                <a:lnTo>
                  <a:pt x="1274164" y="0"/>
                </a:lnTo>
                <a:lnTo>
                  <a:pt x="2518348" y="0"/>
                </a:lnTo>
                <a:lnTo>
                  <a:pt x="1304144" y="74950"/>
                </a:lnTo>
                <a:lnTo>
                  <a:pt x="299803" y="1184223"/>
                </a:lnTo>
                <a:lnTo>
                  <a:pt x="0" y="1199213"/>
                </a:lnTo>
                <a:close/>
              </a:path>
            </a:pathLst>
          </a:cu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8900000" scaled="1"/>
          </a:gradFill>
          <a:ln>
            <a:noFill/>
          </a:ln>
          <a:effectLst>
            <a:outerShdw blurRad="50800" dist="38100" dir="8100000" algn="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24" grpId="0"/>
      <p:bldP spid="25" grpId="0"/>
      <p:bldP spid="2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868222E0-A682-4C32-B741-1350426BA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1582739"/>
            <a:ext cx="2133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1400"/>
              <a:t>Kegiatan </a:t>
            </a:r>
            <a:endParaRPr lang="en-US" altLang="en-US" sz="1400"/>
          </a:p>
          <a:p>
            <a:r>
              <a:rPr lang="id-ID" altLang="en-US" sz="1400"/>
              <a:t>Posbindu PTM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482EC50C-D47D-4BD0-B6A4-7085267A6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4859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2000"/>
              <a:t>Buku monitoring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D45A7151-DF16-4955-9791-A345E943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5170489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600"/>
              <a:t>Buku </a:t>
            </a:r>
            <a:r>
              <a:rPr lang="en-US" altLang="en-US" sz="1600"/>
              <a:t>register</a:t>
            </a:r>
            <a:endParaRPr lang="id-ID" altLang="en-US" sz="1600"/>
          </a:p>
        </p:txBody>
      </p:sp>
      <p:sp>
        <p:nvSpPr>
          <p:cNvPr id="15365" name="TextBox 6">
            <a:extLst>
              <a:ext uri="{FF2B5EF4-FFF2-40B4-BE49-F238E27FC236}">
                <a16:creationId xmlns:a16="http://schemas.microsoft.com/office/drawing/2014/main" id="{20FD4DC9-F667-4A46-B74F-D69B20935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315075"/>
            <a:ext cx="236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400"/>
              <a:t>Input dalam software </a:t>
            </a:r>
            <a:r>
              <a:rPr lang="en-US" altLang="en-US" sz="1400"/>
              <a:t>SIS PTM Posbindu</a:t>
            </a:r>
            <a:endParaRPr lang="id-ID" altLang="en-US" sz="1400"/>
          </a:p>
        </p:txBody>
      </p:sp>
      <p:sp>
        <p:nvSpPr>
          <p:cNvPr id="15366" name="TextBox 7">
            <a:extLst>
              <a:ext uri="{FF2B5EF4-FFF2-40B4-BE49-F238E27FC236}">
                <a16:creationId xmlns:a16="http://schemas.microsoft.com/office/drawing/2014/main" id="{F5030788-D5D6-43A1-8AB3-7C361BC3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5791201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1400"/>
              <a:t>Pengolahan data</a:t>
            </a:r>
          </a:p>
          <a:p>
            <a:pPr algn="ctr"/>
            <a:r>
              <a:rPr lang="id-ID" altLang="en-US" sz="1400"/>
              <a:t>(otomatis)</a:t>
            </a:r>
          </a:p>
        </p:txBody>
      </p:sp>
      <p:sp>
        <p:nvSpPr>
          <p:cNvPr id="15367" name="TextBox 8">
            <a:extLst>
              <a:ext uri="{FF2B5EF4-FFF2-40B4-BE49-F238E27FC236}">
                <a16:creationId xmlns:a16="http://schemas.microsoft.com/office/drawing/2014/main" id="{574A173E-82F5-46C5-9A62-F1D933CE4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339248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/>
              <a:t>Tindak </a:t>
            </a:r>
            <a:endParaRPr lang="en-US" altLang="en-US"/>
          </a:p>
          <a:p>
            <a:r>
              <a:rPr lang="id-ID" altLang="en-US"/>
              <a:t>lanjut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6C861D-6EB5-44DB-9B85-1C7194E38D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34400" y="2935288"/>
            <a:ext cx="0" cy="914400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A93ED6-624A-4220-9C00-23E35DEABEB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391400" y="6096000"/>
            <a:ext cx="1143000" cy="1588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8E2660-E2E1-4E54-8582-43707B1111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2214" y="5508626"/>
            <a:ext cx="3175" cy="512763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A6466D-0D25-4701-B3D4-815AB31251D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05200" y="4038600"/>
            <a:ext cx="0" cy="304800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B5F51B-873A-4439-90C5-72ADBC3932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231188" y="5791200"/>
            <a:ext cx="608012" cy="1588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A0C00B-45D5-4373-BE6F-7D66F22069A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5388" y="6019800"/>
            <a:ext cx="836612" cy="1588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A0D11A-6235-4B9A-9A39-F66D38A6B991}"/>
              </a:ext>
            </a:extLst>
          </p:cNvPr>
          <p:cNvSpPr txBox="1"/>
          <p:nvPr/>
        </p:nvSpPr>
        <p:spPr>
          <a:xfrm>
            <a:off x="2057400" y="344488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cs typeface="Arial" charset="0"/>
              </a:rPr>
              <a:t>LANGKAH </a:t>
            </a:r>
            <a:r>
              <a:rPr lang="id-ID" sz="3600" dirty="0">
                <a:cs typeface="Arial" charset="0"/>
              </a:rPr>
              <a:t>SURVEILANS FR PTM BERBASIS POSBINDU</a:t>
            </a:r>
          </a:p>
        </p:txBody>
      </p:sp>
      <p:pic>
        <p:nvPicPr>
          <p:cNvPr id="15375" name="Picture 3">
            <a:extLst>
              <a:ext uri="{FF2B5EF4-FFF2-40B4-BE49-F238E27FC236}">
                <a16:creationId xmlns:a16="http://schemas.microsoft.com/office/drawing/2014/main" id="{5BF9089A-D957-4C6F-9BB8-490A6035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936750"/>
            <a:ext cx="206533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6" descr="E:\Surveilans Posbindu\2014-04-23 08.29.03.jpg">
            <a:extLst>
              <a:ext uri="{FF2B5EF4-FFF2-40B4-BE49-F238E27FC236}">
                <a16:creationId xmlns:a16="http://schemas.microsoft.com/office/drawing/2014/main" id="{8F1A7EF8-4A42-4DD1-903E-73A2179F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525588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2" descr="https://encrypted-tbn0.gstatic.com/images?q=tbn:ANd9GcRt8fXQNsZcietd8O1TL3WuTo3NVtAxE3_CiBy0V5ncOdVFgdEP">
            <a:extLst>
              <a:ext uri="{FF2B5EF4-FFF2-40B4-BE49-F238E27FC236}">
                <a16:creationId xmlns:a16="http://schemas.microsoft.com/office/drawing/2014/main" id="{B34FF88F-C93E-4C72-AD73-A34F0B77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4514850"/>
            <a:ext cx="12922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2">
            <a:extLst>
              <a:ext uri="{FF2B5EF4-FFF2-40B4-BE49-F238E27FC236}">
                <a16:creationId xmlns:a16="http://schemas.microsoft.com/office/drawing/2014/main" id="{EC6B933C-802C-4C68-8AFC-FC9486DE9FC1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4865688"/>
            <a:ext cx="1676400" cy="1524000"/>
            <a:chOff x="1295400" y="2057400"/>
            <a:chExt cx="1676400" cy="1524000"/>
          </a:xfrm>
        </p:grpSpPr>
        <p:pic>
          <p:nvPicPr>
            <p:cNvPr id="33821" name="Picture 3" descr="C:\Users\Budi\Downloads\Architecture-info-icon.png">
              <a:extLst>
                <a:ext uri="{FF2B5EF4-FFF2-40B4-BE49-F238E27FC236}">
                  <a16:creationId xmlns:a16="http://schemas.microsoft.com/office/drawing/2014/main" id="{768DD69F-5C35-4AE6-9D5B-2A2E852DE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57400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Users\Budi\Downloads\Users-icon.png">
              <a:extLst>
                <a:ext uri="{FF2B5EF4-FFF2-40B4-BE49-F238E27FC236}">
                  <a16:creationId xmlns:a16="http://schemas.microsoft.com/office/drawing/2014/main" id="{1DFFDC72-B906-4BEC-BB56-2C058C3A8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2362200"/>
              <a:ext cx="1219200" cy="1219200"/>
            </a:xfrm>
            <a:prstGeom prst="rect">
              <a:avLst/>
            </a:prstGeom>
            <a:noFill/>
            <a:scene3d>
              <a:camera prst="isometricOffAxis1Left"/>
              <a:lightRig rig="threePt" dir="t"/>
            </a:scene3d>
          </p:spPr>
        </p:pic>
      </p:grpSp>
      <p:pic>
        <p:nvPicPr>
          <p:cNvPr id="15379" name="Picture 7" descr="E:\Surveilans Posbindu\20150401_170006.jpg">
            <a:extLst>
              <a:ext uri="{FF2B5EF4-FFF2-40B4-BE49-F238E27FC236}">
                <a16:creationId xmlns:a16="http://schemas.microsoft.com/office/drawing/2014/main" id="{285777CF-69FC-454E-9E9D-55CD9F7D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956050"/>
            <a:ext cx="16589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AutoShape 9" descr="Hasil gambar untuk email">
            <a:extLst>
              <a:ext uri="{FF2B5EF4-FFF2-40B4-BE49-F238E27FC236}">
                <a16:creationId xmlns:a16="http://schemas.microsoft.com/office/drawing/2014/main" id="{76441282-B804-4006-B063-5B6779690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33813" name="AutoShape 11" descr="Hasil gambar untuk email">
            <a:extLst>
              <a:ext uri="{FF2B5EF4-FFF2-40B4-BE49-F238E27FC236}">
                <a16:creationId xmlns:a16="http://schemas.microsoft.com/office/drawing/2014/main" id="{591562F6-A11C-4BF6-BE71-CA91E7B2C3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sp>
        <p:nvSpPr>
          <p:cNvPr id="33814" name="AutoShape 15" descr="data:image/jpeg;base64,/9j/4AAQSkZJRgABAQAAAQABAAD/2wCEAAkGBxAREBQUEBIUFBUUEhUWFBcYFBAVFhQUFBQWFhURFRUYHSggGBolGxQUITIhJSkrLi4uFyAzODUsNygtLisBCgoKDg0OGxAQGywkHyQtLCwsLCwsLCwvMCwsLCwsLCwsLCwsLCwsLCwsLCwtLCwsLCwsLCwsLCwsLCwsLCwsLP/AABEIANUA7QMBEQACEQEDEQH/xAAcAAEAAQUBAQAAAAAAAAAAAAAAAwIEBQYHAQj/xABHEAABAwICBgcEBggEBgMAAAABAAIDBBESMQUGIUFRYRMicYGRobEHMlLBFCNCYoLRM0NUcpKisuFjs+LwJDRzg5PSFURT/8QAGgEBAAIDAQAAAAAAAAAAAAAAAAECAwQFBv/EADMRAQACAQIDBAgHAQEBAQAAAAABAgMEERIhMQUTQVEiMmFxgZGx8BQzUqHB0eEVQiNy/9oADAMBAAIRAxEAPwDuKAgICAgICAgICAgICAgICAgICAgICAgICAgICAgICAgICAgIKJZA0XOQ/OyD2OQOF2kEIKkBAQEBBQ+QBBSJggkBQeoCAgICAgICAgICAgICAgICAgICCz0qfqzzI9VMIlioXkG4JClVkYa4/aF/JQsumVLTvt2qEpQb5IPUEFRUBoO0Cw2kkAAb7lIjdEzERvLmutOtrpSY6dxbGM3gkOkPI5hvquzpdHFI4r9fLyeZ7Q7TtkngxTtHn5/41umrpY3Yo5HNPEOI8eK3rY6Wja0OTTNkxzvW0xLf9Vtcmy2jqCGyZB2wMf2/C7yPkuRqdFNPSpzh6TQdq1y7Uy8refhP9S3RjwVz3ZVICAgICAgICAgICAgICAgICAgILLS36P8AEPmphEsW0KVUzQoWStQSNQV4jxKgRywMeC17WuBzBAIPaCpiZid4RasWjaY3haHQlIf/AK0P/jj/ACWXv8v6p+bB+Fwfoj5QoOgKP9mi/gaPRPxGX9Un4PB+iPkpOrdF+zx+BHzU/ic36pV/A6f9EMlTxBgAZcACw2uOzhtKwzMzO8tmtYrG0J+mdx9FCXvTFEvemKCSJ980EiAgICAgICAgICAgICAgILTSg+r7wphEsUxJRCZqJStQVhB6ggrq2OFhkleGMbmT6DieQVqUteeGsbype9aRxWnaGkVuv000nRaPpy8nJzgXE8wxuQ5k9oC6VOz60jizW2+/NzL9oWvbhw1TwaJ03Ntmq2w3+y3DiHKzBb+ZVtl0lOVab/ftWrh1d/Wvt9+xcs1d0o33dJuJ+8wn1JVJ1OnnrjXjTaiOmRX9N0vTbZ4Y6tgzdF1ZAOOGwv2Bqjg02T1Zms+3onvNVi9eItHs6/fwZvQmnYKtpMLtrffY7Y9h+835jYtbNgvin0vn4NrDqKZY9H5MmsLM9ugkgO1BcokQEBAQEBAQEBAQEBAQEFvXi8bu71CQiWKaFIkagkCCpBBX1scEbpJXYWMFyfQDiSbADmrUpN7RWvWVMmStKza3SHKJ6ip0xWBg6rRctbm2GMZvPF2W3eSAu7Fcekxb+P1lwbWyazLt4fSHT9CaGhpI8ELbfE4+888XH5ZBcXNmvltvZ28OCmGu1WSWJmEC6DA6f1e6V3T0x6GqZta8bBJb7Eg3g5X9QtrDqOGOC/Os/t7mpn03FPHTlaP39661c0x9JiOJuCWN2CaPex4+R3f2VM+Hu7cucT0lk0+bva8+Ux1hlVgZ1Ubto7UF6oSICAgICAgICAgICAgICCOdt2uHI+iDDtUoSBBUEFQKDm/tR0uS9lM09VoD5Obj7rT2Db+IcF1+zsO0Tkn3Q43aebeYxx8WwezrRIhpBIR15+uTwZ9hvZbb+JauvzceTh8IbXZ+HgxcXjLalpN9h9YNZKejA6UkvIu2Nti4jjwA5lbGDTXzT6PTza+fVY8PrdfJhKDXOqnBfFo974wdpbISdmdupZx5BbN9Fjpytk2n3NWmuyX51xzML7SGuUTKQVMbDJeUROjLujcx9nEtdsNiMPmsWPR2tl7uZ25b79WXJrq1xRkiN+e2yfVHWQ1zZHGIR4HNFseO9wTnhHBV1Wm7iYjffdbS6nv4mdttkOmG/Ra6GpbsZORT1HC7v0Uh7CLX4DmrYp73FbHPWOcfzCuWO6zVyR0nlP8AEtlutNuvC5BaaX1toqQtFRIWFwuPq5SDbOzg0g9l1lx6e+SN6/WGHJqKY52t9JY4e0nRP7Rbtim/9Vk/B5fL94Y/xuL2/JldG61UFQQIaqJxOQxBrj+F1isdtPkr1qyV1OK3Sfny+rMrCziAgICAgICAgICAg8cQBc5IMK1wO1puDkeI3FShWg9QegoOH6fmdNWzHe6ZzW9gdhb5AL0uCIpir7nmM8zfNPvdvgjDGta3JrQ0djRYei83ad53l6ascMRELbTGkW00Ekz8mNvb4nZNb3kgd6vixzkvFY8VM2SMdJvPg4o6SWrqRjdeSaRovwLiALDcBw4Bej2rix8ukQ8zvbNk59Zl3KjpmRRtjjFmsaGtHIfNeaveb2m09ZeopSKVisdIcx9pcHRVPV2MnDJXDcZI8bMXg7zK7PZ9uLHz6xy+EuH2jXhycuk8/iznsnb/AMPMeMwHgwfmtbtOfTr7m12XHoWn2s/rnT9JQTje2MyA8DH17/yrV0luHNX5fNt6uvFht8/kyOjqnpYY5PjjY/8AiaD81iyV4bzXylmx24qRbzhK8qkLy57rJpFraianqmdLA8hzfijxNBxNPI3+XBdTDh4scXpytH7uLn1U4s9seTnWf2W+ifZpSVTMTauQXys2Mgjkd/PJY8msvWdpq2sWlx3jiid3tX7F3i5hrATuD4i3xe1x9FFdd5wvOj8pQUWkNMaDc0VbXTUtwCQ7pGC+zqPzYeTgLrJPc6j2T9/NhiMun5x08vD4eTruja+OoiZLC7Ex7btPyPMZLnXpNLTW3V0ceSuSsWr0XKouICAgICAgICDwm2aDDaa0kxkbnSOwsbnz4C288lemO17cNerHly1x1m1p2hidVtJCop8QFsMj223gB123/C5qvmxTitwyx6bPGenHDMLEziD0FBwi+Gp632Z9vc/avTdcfLy/h5bpk5+bvBK8y9S0r2p1JFNEwfblueYY07PFwPcuj2bXfJM+UOZ2nbbHEectR1Bgx6Qh4Nxv/hY63nZb+ttthlz9DXfPV2S68+9G5v7WHDpacb+jf4Fwt6Fdfsz1bON2p61WW9lY/wCEk5zn+hiw9pfmR7mfsv8ALn3/AMNi1jeBR1JP7PL/AJbti09P+bX3x9W5qfybe6foo1YBFFTX/Z4/6Ap1P5tvfJpvyq+6GQcsUMrnftGp7Txv+KMt72O/1hdbs629Jj2vP9r12yVt5x9GI1c01LSSAsuWlwxMzxbtnB3ArZz6emWvPr5tLS6vJhv6POJ8PvxdvgfiaD/ZeeevJ4WSNcx7Q5rgQ5rgCHA5gg5hTE7c4RMRMbS1jVHRxoaiopGkmHqz097nCx5LXxXOeFzR3EcVs5r95St569J/hq4a93ktSOk84+k/w2tarbEBAQEBAQEHjnAC5QYbTGlWRML5HYWN8XHcAN5PBZMeO2S3DVizZqYqTe88nKdYNOSVcl3dVg9xm4DieLua72n09cNeXXzeT1esvqLbz08IZ72a1W2eI/dkb5tef6Fodo05xZ1uxsm9bU+LeLrmu0XQLoOK62UnRVs7eMhcOyTrj+ryXo9LfixVn2PNaqnBmtHtdg0RWCaCKT442uPaRtHjdefy04LzXyl6HDfjpFvOGr+1KnLqaN4+xLY8g9p2+LQO9b3Zttskx5w0e06744nylrPs3eBXtvvjkA7bX9AVudoRvh+MNLs6ds3wl1sFcJ33KfaZVh9bgB/RRNaf3nXefJzV3OzqbYt/OXA7SvxZtvKG0+zD/knf9d/9LFpdo/m/Bv8AZv5PxXevFSTC2mjP1lU9sbRwZcF7zyAsO9Y9HX0pyT0rzZNbb0Ixx1tybBDGGNa1uTWho7ALBaszvO8tusbREPXKEtQ9otPeCN/wSW7ntPzaF0Oz7bZJjzhyO16b4ot5T9VrqDoDERUyjYP0IO//ABSPTx4FX12p3/8AnX4sfZmi4f8A636+H9ulUh2Fct3E6DGS/wDPR23U01++SDD6OWaPyp98fSWvb8+v/wCZ+sf6yawtgQEBAQEBAQY/SU1r3yaLn1UxG87K2naN5cc07pqSqkxO2NF8DNzR8zxK9FgwVw12jr4y8hq9VfUX3np4Qxl1najM6mVXR10fCQOjP4hcfzNb4rS11N8W/k6nZWThz7efJ1G64b07y6I3LoNA9p+iyejqGjIdHJy2ksd5keC6vZ2Xrjn3w5PaWLpkj3SvPZnpUPgdA49aI4m843H5Ov8AxBY+0MW14vHj9WXs7LxUmk+H0bVpWhZUQvifk9tr8Dm1w7CAe5aWLJOO8Wjwb2XHGSk0nxcgYJtHVjTI2z4n3tue3Ilp3gi4uu/M01GKdp5S87EX0+WN45w6VLrtQiHpBJiNtkdjjxfCRu7clx40WabcO3x8HanXYeDi3+DC0+qklVSzST9WpnkErb3GAC+Fh3gEOOzd1eC2bauuLJFa+rHJq10dsuObW9aef39+S21Yl0jQiSH6E+QOdibtsA6wBOMAtLSAPBX1EYM+1uPZXTTnwb04N2y6A0NN0xqq1wdO4YWNbtZCz4W8/wC+03JWnnzV4e6xer9W5gwX4u9y+t9GxLUbjxBZaToGVLDFJctxNLrbPdcHYe+1jyPYr0vNJ3hjyYq5K8NujIRtAAAFgBYAZADIAKjIu6U7e5QLpEsVQfWVVRJuYGQN7WAySEd8gb2sWe/o46198/xH0/drY/Sy3t5bV/mfr+zKrA2RAQEBAQEBBjtJxi4J3i3+/FTCJaZpHUmneLwl0Tu0vb3h23wK3sevyV9bm5WbsrDb1eUtT0nq1VQXJZjb8TLuHe3MeFl0MWsx38dp9rk5uzs2PntvHsYiGowPZIM2Pa8drHB3yWbLXipMNfBbgyRbyl2ZsgIBGRFx2HJec2ex3e4kDEggrKdksbo5Bdr2kOHI8Oe9Wpaa2i0dYVvSL1ms9JcoqYJ9F1gI24SSw/ZljOwg92wjce5dytqanFt9xLg2rfS5d/uYdR0PpaKqiEkR2HYRvY7e1w4ri5cVsduGzuYc1cteKqatooZm4Zo2yDdiANuY4dyrS9qTvWdk3x1vytG63otAUcTg6OCNrhkbXI5guvbuV76jLaNptKtNPirO8VhlLrCzvboMJrJrAKYCOIdJUSbIoxt2nYHu4D18SNnT6fvPStyrHWWrqNR3fo152npDK6OEoiZ05aZMIxlosC7fZYMnDxTw9GfHxcMcfXxVyyEWA945fNx5BVXSxRhot4neTxKCUIJoD1goEukKno43OAudga34nuOFjO9xAVqV4rbKZL8FZn738FOjaToomsviIuXuyxPcS57+9xJ71OS/FaZ+9vAxY+CkV+fv8Z+a6VGQQEBAQEBAQWukW3Zfgf7KYRLFEqVXmJBitK6Bpqi5kjGI/bb1X9pIz77rNjz5Mfqy182lxZfWjn5ruig6KJkYJcGMa0E2uQ0WBPOwWO07zuzVrwxEJcaqsXQLoLPSujYqmMxzNuMwcnNPxNO4rJiy2x24qseXFXLXhs0OfQdfo6Qy0pMjN5aL3b8Mke/tHkupXPh1FeG/KfvpLlW0+bT24qc4++sM1ov2gQOFqhronbyAXs8usOyx7Vr5NBePUnds4+0KT68bM7FrNROFxUxd7g3yK1Z02WP/ADLajU4p/wDUIqnXGgjznDuTA53mBbzVq6PNb/yrbW4a+LGnWOsrOrQU5Y0/rpbAAcWjaL/xdiz/AIfFi55bb+yGD8TmzcsNdvbP3/bLavauspiZHuMs7/fldntzDb5DzPksGfUzk9GOVY8Gxg00Y/Smd7T4szNMGi57uJJyA5rWbL2miIuXe87PkNzR2ILgIKggkaVAuJIMT2uJ2MuWj7xFsd+QJA/ePJWi20TCs03tEz4fVOqriAgICAgICAgomZdpHEFBgCVZRSSg8ug8JQUOKI3UnkfFE7vOl47PRBUHqRUHKBa1ejqeb9LFG88S1pPjmslct6erMwx3xUv60QsjqtQfs7fF/pdZPxWb9TH+Ew/pXNNoikiN2QRA8cDSfE7VS2fJbraV64MdelYZNsiws6syAC5QRUgLz0jsv1Y5H7Z5ndy7UF8EFQQVBBUFAv4jcDsRKpAQEBAQEBAQEBBgKxuF7hz9dqspK3LlKFJchuoLlApLlKHhcg8xoKbDdsUJ3MZHP/fBBU2YIlHVVgY0knJSKKSFzxikuAdobkbcXH5KEr9sDdwt3lQbopqdznAON483DebZNI4cfBEsgx4OSCQFBWEFQQVhQLymPV70SlQEBAQEBAQEBAQazXaShlqJI4nhz4Q0SgfZc7FYX3nYVlnHatYtPj0YIy1vaYr4dUJcqrKC5NhSXKdhQXqRQXoPMagA9NhUHqNgcRvUJWMUAlkxEkxsORyc8eoHr3qUs01ygSNKCRpUJh7gvyP+80SqDyM/Hd/ZBO1yCsKBWEF1SHMIlcICAgICAgICAg0X2la5/Q4+ggd9e8bSP1TT9r947vHgt/R6Xjnjt0+v+OfrNTw//OnXx9n+/fk537N64trHNcf00bs972nED4Y/Fbeupvj38mvo7bX2dNc5cl090Zep2Rujc9TsjdGXobqS9EbvMaJ3A9Qnd6HoLeeYvdgYbE+8fhbx7eCqmGQhaGgBosALBQLhhRZM0oJWqEwlCJVhB5g+HZ6IJGSbjs9FAmBQT0x63aEF4iRAQEBAQEBBhNb9YGUNM6Q2Lz1Y2/E+2ZHAZnw3rY02Cc19vDxa2q1Hc038Z6fflD540hVyTSOkkcXPe4lxPEr0ERERtHRw436yr0JV9DUwyfDI0n90mzv5SVjzU4qTDLjtw2iXZ3PXBdjdE56kQukRG6MyIbrCfS0bHFpvcZ2C28eiyZKxaNubQy9o4cd5pbfeEf8A83F97w/ur/8APzez5qf9XT+35PDp2Lg7wH5p/wA7L7Ef9bB7fkjk1hjtsa+/4fzU/wDNy+cfv/R/2MPlP7f2opdPRsHuOLjtceqLn8gp/wCZf9UIntjH4Vn9kp1stlF4v/0q0dl+dv2/1jntnyp+/wDiJ+uL90bB2kn8leOzKeNpVntjJ4Uj91vJrhUnIsb2Mv6krLHZ2GPOfixW7U1M+UfBZzaxVbs53j92zP6QFmro8FelY+rBbW6i3W8/T6KdGSVMs8YZLJ0hcMJLnG3FxvuAvdXy0w0xzNojZGG+bJlrFbTv73WmZC5vsz4815aXr46JAgqUAGkZeB+RQTwSdYbtqDIokQEBAQEBB4Sg4H7Q9YDWVRwn6tnVjHL4u05+HBej02DuccR4zzn79jzmbN32Sb+HSPd/rVCFnVU4SdgFydgAzPIKFodmEckTWsmt0jWMD7ZYsIJsvP22mZmOjsRvERE9UT5VGxNkLpVOyN0ZkQ3arrDBLG4yMcSxxudjbtJ3HZlzXV02p3rFPGHF1WirFpvtvEsL9Nk+LyH5La7yfNq9xTyefTH/ABHyTjnzO5p5PPpD/iPiU4pT3dfJ70pO8+JU7o4Y8noKtEomEjSrKzCQFWhWVbSrKy6BqJonBGZ3jrSCzOTOPf6AcVw+0tRxW7uvSOvv/wAd/srS8Fe9t1np7v8AW3Bct11YQVhQKwgray6DIhEvUBAQEBAQa57QNJGChfhNnSkRN/FfF/KHLc0GLvM0b9I5tDtLN3eCdus8vv4OATG5J4ld+XEryjZEQoZGzezbRYqNJQhwu2K8zv8At2Lf5yxautycGGfbybWkpx5Y9nN03XRmCZrtz2ebTY+RauNi5w6WblLWnTLLsw7ozMmxup6RQlRNMwNOO2EixvkRwtvVqUtafR6q3vStfTnk0jSUTWvPR3LL7L7uS61a3iscfVx5tS1p4Oi1xKTZUCpRsrBVolWUjSrQpMJGlXhSUrSrKyzOrOiTUzBp9xtnSHlub2nLx4LX1eo7nHv4z0bOj0058m3hHV1VgAAAFgMhwHBebmd3qojaNoSBQJAgljjJyF1AvIqT4j3BErhrQMggqQEBAQEBAQaF7Wr9FB8PSPv24RbyxLq9lbcdvc4vbO/BXy3lx+aOxXXmHNpbeEBChkiXSfYjADNVP3tjjaOx7nk/5YXL7Tn0ax73T7OjnaW5+0GG9M2Qfq3i/wC6/YfPCudg9bZu6mPR3c7M62tmlxIpK5ozPhtWWmmyX6QxX1eKnWfksqnSxA2WaOJ2nuW1XRUrzvLSvrsl+WONmFqtJlx2XJ4n5BZ+8rWNqQw91a873lYvlLjtN1jm0z1ZopEdHgKkVgqUSkaVMKSkaskKSlarQpKenjc9wa0Xc4gAcScgpm0VjeURWbTtDq+r2im00IZm47Xni4/IZBec1Oec1+Lw8HqNJp4wY+Hx8WWatdsrmCnc7Id+5Bfw0IHvbfRQldAAZIPUBAQEBAQEBAQYnWfQrayndETZ1w5jvheL2J5WJB7Vn02ecOSLfNravTxnxzSfh73FtM6HlgfgqIy07jucOLXZOC9Liy0y13rO7yuTFkwW4bRsxL6Hg7yVuFMZ/OGyak6eOjTMej6XpQwWxYLYC7bkb+8Vq6rSd/tz22ben7Q7nf0d9/ayWndfp6iJ0RjiYx4sfec7YQbgk2zA3LFj7NxUneZmV8vambJHDERENOmrxxJ9FtRGOnqw05jLf1pWMte85bPXxVbZrT0ZK4Kx15rNziczdYZnfqzxER0eKEvQgqCtCJVtVlJSNUwrKULJCkpGq0KS37UbQmEfSJBtcPqwdzTm/tO7l2rk6/U7z3dfj/Tsdm6XaO9t8P7b7TUL3brDifyXLddk4KBjc+seeXgoSukBAQEBAQEBAQEBAQEFtpCginYWTMa9p3Eb+IOYPMK9MlqTxVnaVMmOuSvDaN4c61i9n0kd30l5G59GbdI3905PHn2rtabtOtvRyxt7XB1XZNq+lh5+xos0JBIIIINiCCCCNxByK63K0bw4/Os7StZI1jmrLWy2liWK1Gat1q9iwzDNEoyFTZfd5ZNkvQFOyN1QClCRoUqyrAV4UlI0K0KS3DULVN1bJ0kmyCM7SR77s+jHLK/91qazVd1Xhr60/s3dFpO+txW9WP3djpaCOPIbRvPy4LgvQ7LlAQEBAQEBAQEBAQEBAQEBAQYbT+rNNWD6xuF9tkjbBw4A/EOR7rLZ0+ryYJ9GeXl4NTU6PFnj0o5+fi5hrDqfU0tzh6SP/wDRgNgPvtzb6c13tPrsWbl0nyn+HntToMuDn1r5x/Pk1lzFtzVqxKCSEFYppuyVvstHwLFNGet0ZjVOFfiVRwucbNBJ4AEnwCido5ymN55Qy9FqzVSfYwDi828s/Ja99Vir47+5sU0mW/ht72y6J1IYSMZdK74WgtHlt8wtS+utPqxs3MfZ9Y9ed27U+pUT4jHK1rGH7LAMQO52Lc7ntWrGovFuPfm2502OacG3JpMfs7qfpvQG/Q+901thjvu/xN2Hvy2rq/j6d1x+Pl7f6cj8BfvuDw8/Z/br2j6KOCJsUTQ1jBZoHmTxJNyTvJXFveb2m1uruY6VpWK16QuFVcQEBAQEBAQEBAQEBAQEBAQEBAQahrzoOB8YkETQ4Ps4gBpIcDtcRntt4rZxarNj5VtLVzaTDk52rH0+jQptCxkhrQQTzyHHatj/AKOfzj5Nb/m4PKfmnGr8G8E/iPyUT2jmny+SY7NwR5/NcQaCp2/qmntu71WK2qzW62Zq6PDXpVmNH6Nc7qwx/wAIAA7TkFgm0z1lnrSI5RDZKHVsDbK6/wB1uXeVTdfZnIKdjBZjQ0cvnxULJUBAQEBAQEBAQEBAQEBAQEBAQEBAQEBBY6bgx08jfuEjtb1h5hES55SxWFzm7afkO5WVZSh0VLL7jdnxHY3x39yGzYqHVyNu2Q4zwyb+ZUbrbMzGwNFmgADIAWChKpAQEBAQEBAQEBAQEBAQEBAQEBAQEBAQEBAKDF0egYIzcjGfvZDsbl4qd0bMoAoSICAgICAgICAgICAgICAgICAgICD/2Q==">
            <a:extLst>
              <a:ext uri="{FF2B5EF4-FFF2-40B4-BE49-F238E27FC236}">
                <a16:creationId xmlns:a16="http://schemas.microsoft.com/office/drawing/2014/main" id="{4FE3EF21-55DE-43D6-8CCA-FB63255A7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38300"/>
            <a:ext cx="4171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d-ID" altLang="en-US"/>
          </a:p>
        </p:txBody>
      </p:sp>
      <p:pic>
        <p:nvPicPr>
          <p:cNvPr id="15384" name="Picture 17" descr="http://www.associationadviser.com/wp-content/uploads/2014/11/Email-image.jpg">
            <a:extLst>
              <a:ext uri="{FF2B5EF4-FFF2-40B4-BE49-F238E27FC236}">
                <a16:creationId xmlns:a16="http://schemas.microsoft.com/office/drawing/2014/main" id="{E66CE70D-4947-4718-8650-76FE0C82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913063"/>
            <a:ext cx="11430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F2B8D1A-E452-47C9-B2D2-62D3A295B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6275" y="2078038"/>
            <a:ext cx="571500" cy="0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4593B5-7AD9-4FF8-B729-896A19840E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16275" y="2079626"/>
            <a:ext cx="0" cy="608013"/>
          </a:xfrm>
          <a:prstGeom prst="line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0B0941-4541-4AE8-9BCB-49163F4BC08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72138" y="2049464"/>
            <a:ext cx="1300162" cy="28575"/>
          </a:xfrm>
          <a:prstGeom prst="straightConnector1">
            <a:avLst/>
          </a:prstGeom>
          <a:noFill/>
          <a:ln w="55000" cmpd="thickThin">
            <a:solidFill>
              <a:schemeClr val="accent1"/>
            </a:solidFill>
            <a:round/>
            <a:headEnd/>
            <a:tailEnd type="arrow" w="med" len="med"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438E2B4-564C-452B-AEEB-4EB02A8DC74C}"/>
              </a:ext>
            </a:extLst>
          </p:cNvPr>
          <p:cNvSpPr/>
          <p:nvPr/>
        </p:nvSpPr>
        <p:spPr>
          <a:xfrm>
            <a:off x="4572001" y="4648200"/>
            <a:ext cx="2817813" cy="2286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3622C344-2E77-431B-8F64-3E2619DD509D}"/>
              </a:ext>
            </a:extLst>
          </p:cNvPr>
          <p:cNvSpPr/>
          <p:nvPr/>
        </p:nvSpPr>
        <p:spPr>
          <a:xfrm>
            <a:off x="3505200" y="1827214"/>
            <a:ext cx="5410200" cy="2232025"/>
          </a:xfrm>
          <a:prstGeom prst="wedgeRoundRectCallout">
            <a:avLst>
              <a:gd name="adj1" fmla="val -10012"/>
              <a:gd name="adj2" fmla="val 881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Web </a:t>
            </a:r>
            <a:r>
              <a:rPr lang="en-US" sz="2800" dirty="0" err="1"/>
              <a:t>Sebelumnya</a:t>
            </a:r>
            <a:r>
              <a:rPr lang="en-US" sz="2800" dirty="0"/>
              <a:t> : surveilan.pptm.kemkes.go.id </a:t>
            </a:r>
            <a:r>
              <a:rPr lang="en-US" sz="2800" dirty="0">
                <a:sym typeface="Wingdings" panose="05000000000000000000" pitchFamily="2" charset="2"/>
              </a:rPr>
              <a:t> siptm.p2ptm.id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/>
      <p:bldP spid="15363" grpId="1"/>
      <p:bldP spid="15364" grpId="0"/>
      <p:bldP spid="15364" grpId="1"/>
      <p:bldP spid="15365" grpId="0"/>
      <p:bldP spid="15366" grpId="0"/>
      <p:bldP spid="15366" grpId="1"/>
      <p:bldP spid="15367" grpId="0"/>
      <p:bldP spid="15367" grpId="1"/>
      <p:bldP spid="31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6397-D799-4345-80CE-3CF9CE09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260352"/>
            <a:ext cx="7772400" cy="118413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Website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ptm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6CB9F-067C-44A0-A0DC-9F8567FC5E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117725" y="3641725"/>
            <a:ext cx="7956550" cy="13541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EC70C021-7FFA-4605-BF60-A3236859F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125538"/>
            <a:ext cx="8280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1F702E15-8975-4774-BC58-8C1FD5D9BB1A}"/>
              </a:ext>
            </a:extLst>
          </p:cNvPr>
          <p:cNvSpPr/>
          <p:nvPr/>
        </p:nvSpPr>
        <p:spPr>
          <a:xfrm>
            <a:off x="2063629" y="2501303"/>
            <a:ext cx="2952329" cy="1655424"/>
          </a:xfrm>
          <a:prstGeom prst="wedgeEllipseCallout">
            <a:avLst>
              <a:gd name="adj1" fmla="val 7018"/>
              <a:gd name="adj2" fmla="val -15285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>
              <a:defRPr/>
            </a:pPr>
            <a:endParaRPr lang="en-US" sz="105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siptm.p2ptm.id</a:t>
            </a: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6F66-ADA9-4525-9CF4-FAA37394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26" y="361951"/>
            <a:ext cx="6378575" cy="1293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/>
              <a:t>1. Pengumpulan Data Oleh Kader (Petugas Pelaksana Posbindu PTM)</a:t>
            </a:r>
          </a:p>
        </p:txBody>
      </p:sp>
      <p:sp>
        <p:nvSpPr>
          <p:cNvPr id="35843" name="Content Placeholder 1">
            <a:extLst>
              <a:ext uri="{FF2B5EF4-FFF2-40B4-BE49-F238E27FC236}">
                <a16:creationId xmlns:a16="http://schemas.microsoft.com/office/drawing/2014/main" id="{827A3FBF-C581-4CA0-88B2-677502CF8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951038"/>
            <a:ext cx="8229600" cy="4525962"/>
          </a:xfrm>
        </p:spPr>
        <p:txBody>
          <a:bodyPr/>
          <a:lstStyle/>
          <a:p>
            <a:pPr eaLnBrk="1" hangingPunct="1"/>
            <a:r>
              <a:rPr lang="id-ID" altLang="id-ID" sz="3200"/>
              <a:t>Secara Off line dan Online</a:t>
            </a:r>
            <a:endParaRPr lang="en-US" altLang="id-ID" sz="3200"/>
          </a:p>
          <a:p>
            <a:pPr eaLnBrk="1" hangingPunct="1"/>
            <a:endParaRPr lang="en-US" altLang="id-ID" sz="3200"/>
          </a:p>
          <a:p>
            <a:pPr eaLnBrk="1" hangingPunct="1"/>
            <a:endParaRPr lang="en-US" altLang="id-ID" sz="3200"/>
          </a:p>
          <a:p>
            <a:pPr eaLnBrk="1" hangingPunct="1"/>
            <a:endParaRPr lang="id-ID" altLang="id-ID" sz="3200"/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89875B9F-5894-4F87-BF50-64666954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41588"/>
            <a:ext cx="79248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204E1F-01CF-4BE3-B21A-177AA0D8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/>
              <a:t>Penginputan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Online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FDA18A99-D3EF-4EE3-ADD9-5D46347C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" b="7956"/>
          <a:stretch>
            <a:fillRect/>
          </a:stretch>
        </p:blipFill>
        <p:spPr bwMode="auto">
          <a:xfrm>
            <a:off x="1981200" y="11430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>
            <a:extLst>
              <a:ext uri="{FF2B5EF4-FFF2-40B4-BE49-F238E27FC236}">
                <a16:creationId xmlns:a16="http://schemas.microsoft.com/office/drawing/2014/main" id="{097BAAF1-6FFB-42C0-8206-FE4AAF7A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636713"/>
            <a:ext cx="7954963" cy="4068762"/>
          </a:xfrm>
        </p:spPr>
        <p:txBody>
          <a:bodyPr/>
          <a:lstStyle/>
          <a:p>
            <a:pPr eaLnBrk="1" hangingPunct="1"/>
            <a:r>
              <a:rPr lang="id-ID" altLang="id-ID" sz="2800" dirty="0"/>
              <a:t>Off line : di input pada microsoft excel 2007 kemudian di upload ke sistem On line</a:t>
            </a:r>
          </a:p>
          <a:p>
            <a:pPr eaLnBrk="1" hangingPunct="1"/>
            <a:r>
              <a:rPr lang="id-ID" altLang="id-ID" sz="2800" dirty="0"/>
              <a:t>On line : sistem online surveilans PTM http://surveilan.pptm.kemkes.go.id/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4949C-B9F8-45FC-AEAE-A6748E5053B9}"/>
              </a:ext>
            </a:extLst>
          </p:cNvPr>
          <p:cNvSpPr/>
          <p:nvPr/>
        </p:nvSpPr>
        <p:spPr>
          <a:xfrm>
            <a:off x="3780903" y="4800226"/>
            <a:ext cx="51635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siptm.p2ptm.id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4F1B215-CF37-452A-AB89-7F25051C062D}"/>
              </a:ext>
            </a:extLst>
          </p:cNvPr>
          <p:cNvSpPr/>
          <p:nvPr/>
        </p:nvSpPr>
        <p:spPr>
          <a:xfrm>
            <a:off x="5692775" y="3505200"/>
            <a:ext cx="838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606</TotalTime>
  <Words>785</Words>
  <Application>Microsoft Office PowerPoint</Application>
  <PresentationFormat>Widescreen</PresentationFormat>
  <Paragraphs>151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Hobo Std</vt:lpstr>
      <vt:lpstr>Tahoma</vt:lpstr>
      <vt:lpstr>Trebuchet MS</vt:lpstr>
      <vt:lpstr>Verdana</vt:lpstr>
      <vt:lpstr>Wingdings</vt:lpstr>
      <vt:lpstr>Berlin</vt:lpstr>
      <vt:lpstr>SISTEM INFORMASI MANAJEMAN PTM BERBASIS WEB</vt:lpstr>
      <vt:lpstr>DULU VS SEKARANG</vt:lpstr>
      <vt:lpstr>JENJANG PELAPORAN  PTM</vt:lpstr>
      <vt:lpstr>Sistem Informasi Manajemen PTM</vt:lpstr>
      <vt:lpstr>PowerPoint Presentation</vt:lpstr>
      <vt:lpstr>Website Sistem informasi ptm</vt:lpstr>
      <vt:lpstr>1. Pengumpulan Data Oleh Kader (Petugas Pelaksana Posbindu PTM)</vt:lpstr>
      <vt:lpstr>Penginputan data secara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MANAJEMAN PTM BERBASIS WEB</dc:title>
  <dc:creator>FUJITSU</dc:creator>
  <cp:lastModifiedBy>FUJITSU</cp:lastModifiedBy>
  <cp:revision>4</cp:revision>
  <dcterms:created xsi:type="dcterms:W3CDTF">2019-06-25T00:20:07Z</dcterms:created>
  <dcterms:modified xsi:type="dcterms:W3CDTF">2019-06-25T10:26:17Z</dcterms:modified>
</cp:coreProperties>
</file>